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0287000" cy="10287000"/>
  <p:notesSz cx="6858000" cy="9144000"/>
  <p:embeddedFontLst>
    <p:embeddedFont>
      <p:font typeface="Calibri" panose="020F0502020204030204" pitchFamily="34" charset="0"/>
      <p:regular r:id="rId13"/>
      <p:bold r:id="rId14"/>
      <p:italic r:id="rId15"/>
      <p:boldItalic r:id="rId16"/>
    </p:embeddedFont>
    <p:embeddedFont>
      <p:font typeface="Clear Sans Regular" panose="020B0604020202020204" charset="0"/>
      <p:regular r:id="rId17"/>
    </p:embeddedFont>
    <p:embeddedFont>
      <p:font typeface="League Gothic" panose="020B0604020202020204" charset="0"/>
      <p:regular r:id="rId18"/>
    </p:embeddedFont>
    <p:embeddedFont>
      <p:font typeface="Montserrat" panose="00000500000000000000" pitchFamily="2" charset="0"/>
      <p:regular r:id="rId19"/>
    </p:embeddedFont>
    <p:embeddedFont>
      <p:font typeface="Montserrat Bold" panose="00000800000000000000" charset="0"/>
      <p:regular r:id="rId20"/>
    </p:embeddedFont>
    <p:embeddedFont>
      <p:font typeface="Montserrat Bold Italics" panose="020B0604020202020204" charset="0"/>
      <p:regular r:id="rId21"/>
    </p:embeddedFont>
    <p:embeddedFont>
      <p:font typeface="Montserrat Italics" panose="020B0604020202020204" charset="0"/>
      <p:regular r:id="rId22"/>
    </p:embeddedFont>
    <p:embeddedFont>
      <p:font typeface="Poppins Light" panose="00000400000000000000" pitchFamily="2" charset="0"/>
      <p:regular r:id="rId23"/>
    </p:embeddedFont>
    <p:embeddedFont>
      <p:font typeface="Poppins Light Bold" panose="020B0604020202020204" charset="0"/>
      <p:regular r:id="rId24"/>
    </p:embeddedFont>
    <p:embeddedFont>
      <p:font typeface="Yeseva One" panose="020B0604020202020204" charset="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0" d="100"/>
          <a:sy n="70" d="100"/>
        </p:scale>
        <p:origin x="229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hyperlink" Target="mailto:edukmediacameroon@gmail.com"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sv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svg"/><Relationship Id="rId7"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6.svg"/><Relationship Id="rId11" Type="http://schemas.openxmlformats.org/officeDocument/2006/relationships/image" Target="../media/image21.sv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3.png"/><Relationship Id="rId9" Type="http://schemas.openxmlformats.org/officeDocument/2006/relationships/image" Target="../media/image19.svg"/></Relationships>
</file>

<file path=ppt/slides/_rels/slide7.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svg"/><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3.png"/><Relationship Id="rId9"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49990" y="-270703"/>
            <a:ext cx="10763391" cy="10763391"/>
          </a:xfrm>
          <a:prstGeom prst="rect">
            <a:avLst/>
          </a:prstGeom>
        </p:spPr>
      </p:pic>
      <p:sp>
        <p:nvSpPr>
          <p:cNvPr id="3" name="TextBox 3"/>
          <p:cNvSpPr txBox="1"/>
          <p:nvPr/>
        </p:nvSpPr>
        <p:spPr>
          <a:xfrm>
            <a:off x="1562043" y="9999345"/>
            <a:ext cx="565443" cy="91020"/>
          </a:xfrm>
          <a:prstGeom prst="rect">
            <a:avLst/>
          </a:prstGeom>
        </p:spPr>
        <p:txBody>
          <a:bodyPr lIns="0" tIns="0" rIns="0" bIns="0" rtlCol="0" anchor="t">
            <a:spAutoFit/>
          </a:bodyPr>
          <a:lstStyle/>
          <a:p>
            <a:pPr algn="ctr">
              <a:lnSpc>
                <a:spcPts val="700"/>
              </a:lnSpc>
              <a:spcBef>
                <a:spcPct val="0"/>
              </a:spcBef>
            </a:pPr>
            <a:r>
              <a:rPr lang="en-US" sz="500">
                <a:solidFill>
                  <a:srgbClr val="000000"/>
                </a:solidFill>
                <a:latin typeface="Poppins Light Bold"/>
              </a:rPr>
              <a:t>@ÉDUK-MÉDIASFR</a:t>
            </a:r>
          </a:p>
        </p:txBody>
      </p:sp>
      <p:grpSp>
        <p:nvGrpSpPr>
          <p:cNvPr id="4" name="Group 4"/>
          <p:cNvGrpSpPr/>
          <p:nvPr/>
        </p:nvGrpSpPr>
        <p:grpSpPr>
          <a:xfrm>
            <a:off x="2861876" y="0"/>
            <a:ext cx="5084288" cy="2542144"/>
            <a:chOff x="0" y="0"/>
            <a:chExt cx="812800" cy="406400"/>
          </a:xfrm>
        </p:grpSpPr>
        <p:sp>
          <p:nvSpPr>
            <p:cNvPr id="5" name="Freeform 5"/>
            <p:cNvSpPr/>
            <p:nvPr/>
          </p:nvSpPr>
          <p:spPr>
            <a:xfrm>
              <a:off x="203200" y="-326"/>
              <a:ext cx="406400" cy="407051"/>
            </a:xfrm>
            <a:custGeom>
              <a:avLst/>
              <a:gdLst/>
              <a:ahLst/>
              <a:cxnLst/>
              <a:rect l="l" t="t" r="r" b="b"/>
              <a:pathLst>
                <a:path w="406400" h="407051">
                  <a:moveTo>
                    <a:pt x="406400" y="326"/>
                  </a:moveTo>
                  <a:cubicBezTo>
                    <a:pt x="333587" y="0"/>
                    <a:pt x="266166" y="38659"/>
                    <a:pt x="229665" y="101663"/>
                  </a:cubicBezTo>
                  <a:cubicBezTo>
                    <a:pt x="193164" y="164667"/>
                    <a:pt x="193164" y="242385"/>
                    <a:pt x="229665" y="305389"/>
                  </a:cubicBezTo>
                  <a:cubicBezTo>
                    <a:pt x="266166" y="368393"/>
                    <a:pt x="333587" y="407052"/>
                    <a:pt x="406400" y="406726"/>
                  </a:cubicBezTo>
                  <a:lnTo>
                    <a:pt x="0" y="406726"/>
                  </a:lnTo>
                  <a:cubicBezTo>
                    <a:pt x="72813" y="407052"/>
                    <a:pt x="140234" y="368393"/>
                    <a:pt x="176735" y="305389"/>
                  </a:cubicBezTo>
                  <a:cubicBezTo>
                    <a:pt x="213236" y="242385"/>
                    <a:pt x="213236" y="164667"/>
                    <a:pt x="176735" y="101663"/>
                  </a:cubicBezTo>
                  <a:cubicBezTo>
                    <a:pt x="140234" y="38659"/>
                    <a:pt x="72813" y="0"/>
                    <a:pt x="0" y="326"/>
                  </a:cubicBezTo>
                  <a:close/>
                </a:path>
              </a:pathLst>
            </a:custGeom>
            <a:solidFill>
              <a:srgbClr val="FFFFFF"/>
            </a:solidFill>
          </p:spPr>
        </p:sp>
        <p:sp>
          <p:nvSpPr>
            <p:cNvPr id="6" name="TextBox 6"/>
            <p:cNvSpPr txBox="1"/>
            <p:nvPr/>
          </p:nvSpPr>
          <p:spPr>
            <a:xfrm>
              <a:off x="0" y="-28575"/>
              <a:ext cx="812800" cy="434975"/>
            </a:xfrm>
            <a:prstGeom prst="rect">
              <a:avLst/>
            </a:prstGeom>
          </p:spPr>
          <p:txBody>
            <a:bodyPr lIns="50800" tIns="50800" rIns="50800" bIns="50800" rtlCol="0" anchor="ctr"/>
            <a:lstStyle/>
            <a:p>
              <a:pPr algn="ctr">
                <a:lnSpc>
                  <a:spcPts val="2520"/>
                </a:lnSpc>
              </a:pPr>
              <a:endParaRPr/>
            </a:p>
          </p:txBody>
        </p:sp>
      </p:grpSp>
      <p:pic>
        <p:nvPicPr>
          <p:cNvPr id="7" name="Picture 7"/>
          <p:cNvPicPr>
            <a:picLocks noChangeAspect="1"/>
          </p:cNvPicPr>
          <p:nvPr/>
        </p:nvPicPr>
        <p:blipFill>
          <a:blip r:embed="rId4"/>
          <a:srcRect l="30018" t="29144" r="44574" b="52894"/>
          <a:stretch>
            <a:fillRect/>
          </a:stretch>
        </p:blipFill>
        <p:spPr>
          <a:xfrm>
            <a:off x="7946164" y="9103623"/>
            <a:ext cx="2367236" cy="1183377"/>
          </a:xfrm>
          <a:prstGeom prst="rect">
            <a:avLst/>
          </a:prstGeom>
        </p:spPr>
      </p:pic>
      <p:sp>
        <p:nvSpPr>
          <p:cNvPr id="8" name="TextBox 8"/>
          <p:cNvSpPr txBox="1"/>
          <p:nvPr/>
        </p:nvSpPr>
        <p:spPr>
          <a:xfrm>
            <a:off x="7882424" y="741747"/>
            <a:ext cx="1911150" cy="389256"/>
          </a:xfrm>
          <a:prstGeom prst="rect">
            <a:avLst/>
          </a:prstGeom>
        </p:spPr>
        <p:txBody>
          <a:bodyPr lIns="0" tIns="0" rIns="0" bIns="0" rtlCol="0" anchor="t">
            <a:spAutoFit/>
          </a:bodyPr>
          <a:lstStyle/>
          <a:p>
            <a:pPr algn="r">
              <a:lnSpc>
                <a:spcPts val="3219"/>
              </a:lnSpc>
            </a:pPr>
            <a:r>
              <a:rPr lang="en-US" sz="2299">
                <a:solidFill>
                  <a:srgbClr val="FFFFFF"/>
                </a:solidFill>
                <a:latin typeface="Poppins Light Bold"/>
              </a:rPr>
              <a:t>1/6</a:t>
            </a:r>
          </a:p>
        </p:txBody>
      </p:sp>
      <p:grpSp>
        <p:nvGrpSpPr>
          <p:cNvPr id="9" name="Group 9"/>
          <p:cNvGrpSpPr/>
          <p:nvPr/>
        </p:nvGrpSpPr>
        <p:grpSpPr>
          <a:xfrm>
            <a:off x="922015" y="1131003"/>
            <a:ext cx="8442970" cy="8687523"/>
            <a:chOff x="0" y="0"/>
            <a:chExt cx="11257294" cy="11583364"/>
          </a:xfrm>
        </p:grpSpPr>
        <p:sp>
          <p:nvSpPr>
            <p:cNvPr id="10" name="TextBox 10"/>
            <p:cNvSpPr txBox="1"/>
            <p:nvPr/>
          </p:nvSpPr>
          <p:spPr>
            <a:xfrm>
              <a:off x="0" y="342900"/>
              <a:ext cx="11257294" cy="9586924"/>
            </a:xfrm>
            <a:prstGeom prst="rect">
              <a:avLst/>
            </a:prstGeom>
          </p:spPr>
          <p:txBody>
            <a:bodyPr lIns="0" tIns="0" rIns="0" bIns="0" rtlCol="0" anchor="t">
              <a:spAutoFit/>
            </a:bodyPr>
            <a:lstStyle/>
            <a:p>
              <a:pPr algn="ctr">
                <a:lnSpc>
                  <a:spcPts val="9337"/>
                </a:lnSpc>
              </a:pPr>
              <a:r>
                <a:rPr lang="en-US" sz="10857" spc="-303">
                  <a:solidFill>
                    <a:srgbClr val="38B6FF"/>
                  </a:solidFill>
                  <a:latin typeface="League Gothic"/>
                </a:rPr>
                <a:t>WEBINAIRE @OIFJEUNSESSEEN DIRECT </a:t>
              </a:r>
            </a:p>
            <a:p>
              <a:pPr algn="ctr">
                <a:lnSpc>
                  <a:spcPts val="9337"/>
                </a:lnSpc>
              </a:pPr>
              <a:r>
                <a:rPr lang="en-US" sz="10857" spc="-303">
                  <a:solidFill>
                    <a:srgbClr val="38B6FF"/>
                  </a:solidFill>
                  <a:latin typeface="League Gothic"/>
                </a:rPr>
                <a:t>LES JEUNES ET LES MÉDIAS SOCIAUX : AVANTAGES ET LIMITES</a:t>
              </a:r>
            </a:p>
            <a:p>
              <a:pPr algn="ctr">
                <a:lnSpc>
                  <a:spcPts val="860"/>
                </a:lnSpc>
              </a:pPr>
              <a:r>
                <a:rPr lang="en-US" sz="1000" spc="-28">
                  <a:solidFill>
                    <a:srgbClr val="000000"/>
                  </a:solidFill>
                  <a:latin typeface="League Gothic"/>
                </a:rPr>
                <a:t>16 MARS 2023</a:t>
              </a:r>
              <a:r>
                <a:rPr lang="en-US" sz="1000" spc="-28">
                  <a:solidFill>
                    <a:srgbClr val="38B6FF"/>
                  </a:solidFill>
                  <a:latin typeface="League Gothic"/>
                </a:rPr>
                <a:t> </a:t>
              </a:r>
              <a:r>
                <a:rPr lang="en-US" sz="1000" spc="-28">
                  <a:solidFill>
                    <a:srgbClr val="F1E200"/>
                  </a:solidFill>
                  <a:latin typeface="League Gothic"/>
                </a:rPr>
                <a:t> </a:t>
              </a:r>
            </a:p>
          </p:txBody>
        </p:sp>
        <p:sp>
          <p:nvSpPr>
            <p:cNvPr id="11" name="TextBox 11"/>
            <p:cNvSpPr txBox="1"/>
            <p:nvPr/>
          </p:nvSpPr>
          <p:spPr>
            <a:xfrm>
              <a:off x="26658" y="10015549"/>
              <a:ext cx="11203978" cy="1567815"/>
            </a:xfrm>
            <a:prstGeom prst="rect">
              <a:avLst/>
            </a:prstGeom>
          </p:spPr>
          <p:txBody>
            <a:bodyPr lIns="0" tIns="0" rIns="0" bIns="0" rtlCol="0" anchor="t">
              <a:spAutoFit/>
            </a:bodyPr>
            <a:lstStyle/>
            <a:p>
              <a:pPr>
                <a:lnSpc>
                  <a:spcPts val="4800"/>
                </a:lnSpc>
              </a:pPr>
              <a:r>
                <a:rPr lang="en-US" sz="3200">
                  <a:solidFill>
                    <a:srgbClr val="FFFFFF"/>
                  </a:solidFill>
                  <a:latin typeface="Poppins Light Bold"/>
                </a:rPr>
                <a:t>Un média social </a:t>
              </a:r>
            </a:p>
            <a:p>
              <a:pPr>
                <a:lnSpc>
                  <a:spcPts val="4800"/>
                </a:lnSpc>
              </a:pPr>
              <a:r>
                <a:rPr lang="en-US" sz="3200">
                  <a:solidFill>
                    <a:srgbClr val="FFFFFF"/>
                  </a:solidFill>
                  <a:latin typeface="Poppins Light Bold"/>
                </a:rPr>
                <a:t>un réseau social</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45540" y="245239"/>
            <a:ext cx="10763391" cy="10763391"/>
          </a:xfrm>
          <a:prstGeom prst="rect">
            <a:avLst/>
          </a:prstGeom>
        </p:spPr>
      </p:pic>
      <p:grpSp>
        <p:nvGrpSpPr>
          <p:cNvPr id="3" name="Group 3"/>
          <p:cNvGrpSpPr/>
          <p:nvPr/>
        </p:nvGrpSpPr>
        <p:grpSpPr>
          <a:xfrm>
            <a:off x="2861876" y="0"/>
            <a:ext cx="5084288" cy="2542144"/>
            <a:chOff x="0" y="0"/>
            <a:chExt cx="812800" cy="406400"/>
          </a:xfrm>
        </p:grpSpPr>
        <p:sp>
          <p:nvSpPr>
            <p:cNvPr id="4" name="Freeform 4"/>
            <p:cNvSpPr/>
            <p:nvPr/>
          </p:nvSpPr>
          <p:spPr>
            <a:xfrm>
              <a:off x="203200" y="-326"/>
              <a:ext cx="406400" cy="407051"/>
            </a:xfrm>
            <a:custGeom>
              <a:avLst/>
              <a:gdLst/>
              <a:ahLst/>
              <a:cxnLst/>
              <a:rect l="l" t="t" r="r" b="b"/>
              <a:pathLst>
                <a:path w="406400" h="407051">
                  <a:moveTo>
                    <a:pt x="406400" y="326"/>
                  </a:moveTo>
                  <a:cubicBezTo>
                    <a:pt x="333587" y="0"/>
                    <a:pt x="266166" y="38659"/>
                    <a:pt x="229665" y="101663"/>
                  </a:cubicBezTo>
                  <a:cubicBezTo>
                    <a:pt x="193164" y="164667"/>
                    <a:pt x="193164" y="242385"/>
                    <a:pt x="229665" y="305389"/>
                  </a:cubicBezTo>
                  <a:cubicBezTo>
                    <a:pt x="266166" y="368393"/>
                    <a:pt x="333587" y="407052"/>
                    <a:pt x="406400" y="406726"/>
                  </a:cubicBezTo>
                  <a:lnTo>
                    <a:pt x="0" y="406726"/>
                  </a:lnTo>
                  <a:cubicBezTo>
                    <a:pt x="72813" y="407052"/>
                    <a:pt x="140234" y="368393"/>
                    <a:pt x="176735" y="305389"/>
                  </a:cubicBezTo>
                  <a:cubicBezTo>
                    <a:pt x="213236" y="242385"/>
                    <a:pt x="213236" y="164667"/>
                    <a:pt x="176735" y="101663"/>
                  </a:cubicBezTo>
                  <a:cubicBezTo>
                    <a:pt x="140234" y="38659"/>
                    <a:pt x="72813" y="0"/>
                    <a:pt x="0" y="326"/>
                  </a:cubicBezTo>
                  <a:close/>
                </a:path>
              </a:pathLst>
            </a:custGeom>
            <a:solidFill>
              <a:srgbClr val="FFFFFF"/>
            </a:solidFill>
          </p:spPr>
        </p:sp>
        <p:sp>
          <p:nvSpPr>
            <p:cNvPr id="5" name="TextBox 5"/>
            <p:cNvSpPr txBox="1"/>
            <p:nvPr/>
          </p:nvSpPr>
          <p:spPr>
            <a:xfrm>
              <a:off x="0" y="-28575"/>
              <a:ext cx="812800" cy="434975"/>
            </a:xfrm>
            <a:prstGeom prst="rect">
              <a:avLst/>
            </a:prstGeom>
          </p:spPr>
          <p:txBody>
            <a:bodyPr lIns="50800" tIns="50800" rIns="50800" bIns="50800" rtlCol="0" anchor="ctr"/>
            <a:lstStyle/>
            <a:p>
              <a:pPr algn="ctr">
                <a:lnSpc>
                  <a:spcPts val="2520"/>
                </a:lnSpc>
              </a:pPr>
              <a:endParaRPr/>
            </a:p>
          </p:txBody>
        </p:sp>
      </p:grpSp>
      <p:pic>
        <p:nvPicPr>
          <p:cNvPr id="6" name="Picture 6"/>
          <p:cNvPicPr>
            <a:picLocks noChangeAspect="1"/>
          </p:cNvPicPr>
          <p:nvPr/>
        </p:nvPicPr>
        <p:blipFill>
          <a:blip r:embed="rId4"/>
          <a:srcRect l="30018" t="29144" r="44574" b="52894"/>
          <a:stretch>
            <a:fillRect/>
          </a:stretch>
        </p:blipFill>
        <p:spPr>
          <a:xfrm>
            <a:off x="8685599" y="9473266"/>
            <a:ext cx="1627801" cy="813734"/>
          </a:xfrm>
          <a:prstGeom prst="rect">
            <a:avLst/>
          </a:prstGeom>
        </p:spPr>
      </p:pic>
      <p:sp>
        <p:nvSpPr>
          <p:cNvPr id="7" name="TextBox 7"/>
          <p:cNvSpPr txBox="1"/>
          <p:nvPr/>
        </p:nvSpPr>
        <p:spPr>
          <a:xfrm>
            <a:off x="1562043" y="9999345"/>
            <a:ext cx="565443" cy="91020"/>
          </a:xfrm>
          <a:prstGeom prst="rect">
            <a:avLst/>
          </a:prstGeom>
        </p:spPr>
        <p:txBody>
          <a:bodyPr lIns="0" tIns="0" rIns="0" bIns="0" rtlCol="0" anchor="t">
            <a:spAutoFit/>
          </a:bodyPr>
          <a:lstStyle/>
          <a:p>
            <a:pPr algn="ctr">
              <a:lnSpc>
                <a:spcPts val="700"/>
              </a:lnSpc>
              <a:spcBef>
                <a:spcPct val="0"/>
              </a:spcBef>
            </a:pPr>
            <a:r>
              <a:rPr lang="en-US" sz="500">
                <a:solidFill>
                  <a:srgbClr val="000000"/>
                </a:solidFill>
                <a:latin typeface="Poppins Light Bold"/>
              </a:rPr>
              <a:t>@ÉDUK-MÉDIASFR</a:t>
            </a:r>
          </a:p>
        </p:txBody>
      </p:sp>
      <p:sp>
        <p:nvSpPr>
          <p:cNvPr id="8" name="TextBox 8"/>
          <p:cNvSpPr txBox="1"/>
          <p:nvPr/>
        </p:nvSpPr>
        <p:spPr>
          <a:xfrm>
            <a:off x="807493" y="1798654"/>
            <a:ext cx="8402984" cy="592455"/>
          </a:xfrm>
          <a:prstGeom prst="rect">
            <a:avLst/>
          </a:prstGeom>
        </p:spPr>
        <p:txBody>
          <a:bodyPr lIns="0" tIns="0" rIns="0" bIns="0" rtlCol="0" anchor="t">
            <a:spAutoFit/>
          </a:bodyPr>
          <a:lstStyle/>
          <a:p>
            <a:pPr>
              <a:lnSpc>
                <a:spcPts val="4800"/>
              </a:lnSpc>
            </a:pPr>
            <a:endParaRPr/>
          </a:p>
        </p:txBody>
      </p:sp>
      <p:pic>
        <p:nvPicPr>
          <p:cNvPr id="9" name="Picture 9"/>
          <p:cNvPicPr>
            <a:picLocks noChangeAspect="1"/>
          </p:cNvPicPr>
          <p:nvPr/>
        </p:nvPicPr>
        <p:blipFill>
          <a:blip r:embed="rId5"/>
          <a:srcRect/>
          <a:stretch>
            <a:fillRect/>
          </a:stretch>
        </p:blipFill>
        <p:spPr>
          <a:xfrm>
            <a:off x="5038775" y="5596844"/>
            <a:ext cx="5032389" cy="3163216"/>
          </a:xfrm>
          <a:prstGeom prst="rect">
            <a:avLst/>
          </a:prstGeom>
        </p:spPr>
      </p:pic>
      <p:pic>
        <p:nvPicPr>
          <p:cNvPr id="10" name="Picture 10"/>
          <p:cNvPicPr>
            <a:picLocks noChangeAspect="1"/>
          </p:cNvPicPr>
          <p:nvPr/>
        </p:nvPicPr>
        <p:blipFill>
          <a:blip r:embed="rId6"/>
          <a:srcRect/>
          <a:stretch>
            <a:fillRect/>
          </a:stretch>
        </p:blipFill>
        <p:spPr>
          <a:xfrm>
            <a:off x="318351" y="5626935"/>
            <a:ext cx="4545677" cy="2963186"/>
          </a:xfrm>
          <a:prstGeom prst="rect">
            <a:avLst/>
          </a:prstGeom>
        </p:spPr>
      </p:pic>
      <p:sp>
        <p:nvSpPr>
          <p:cNvPr id="11" name="TextBox 11"/>
          <p:cNvSpPr txBox="1"/>
          <p:nvPr/>
        </p:nvSpPr>
        <p:spPr>
          <a:xfrm>
            <a:off x="622437" y="317508"/>
            <a:ext cx="8140163" cy="1520190"/>
          </a:xfrm>
          <a:prstGeom prst="rect">
            <a:avLst/>
          </a:prstGeom>
        </p:spPr>
        <p:txBody>
          <a:bodyPr lIns="0" tIns="0" rIns="0" bIns="0" rtlCol="0" anchor="t">
            <a:spAutoFit/>
          </a:bodyPr>
          <a:lstStyle/>
          <a:p>
            <a:pPr>
              <a:lnSpc>
                <a:spcPts val="5759"/>
              </a:lnSpc>
            </a:pPr>
            <a:r>
              <a:rPr lang="en-US" sz="6399" spc="-179">
                <a:solidFill>
                  <a:srgbClr val="159CEA"/>
                </a:solidFill>
                <a:latin typeface="League Gothic"/>
              </a:rPr>
              <a:t>OUTILS GRATUITS POUR DÉTECTER LES CONTENUS TROMPEURS</a:t>
            </a:r>
          </a:p>
        </p:txBody>
      </p:sp>
      <p:sp>
        <p:nvSpPr>
          <p:cNvPr id="12" name="TextBox 12"/>
          <p:cNvSpPr txBox="1"/>
          <p:nvPr/>
        </p:nvSpPr>
        <p:spPr>
          <a:xfrm>
            <a:off x="318351" y="2272244"/>
            <a:ext cx="9499500" cy="297180"/>
          </a:xfrm>
          <a:prstGeom prst="rect">
            <a:avLst/>
          </a:prstGeom>
        </p:spPr>
        <p:txBody>
          <a:bodyPr lIns="0" tIns="0" rIns="0" bIns="0" rtlCol="0" anchor="t">
            <a:spAutoFit/>
          </a:bodyPr>
          <a:lstStyle/>
          <a:p>
            <a:pPr>
              <a:lnSpc>
                <a:spcPts val="2520"/>
              </a:lnSpc>
              <a:spcBef>
                <a:spcPct val="0"/>
              </a:spcBef>
            </a:pPr>
            <a:r>
              <a:rPr lang="en-US" sz="1800">
                <a:solidFill>
                  <a:srgbClr val="049422"/>
                </a:solidFill>
                <a:latin typeface="Poppins Light"/>
              </a:rPr>
              <a:t>1)  SE FORMER À L' ÉDUCATION AUX MÉDIAS ET À L' INFORMATION. </a:t>
            </a:r>
          </a:p>
        </p:txBody>
      </p:sp>
      <p:sp>
        <p:nvSpPr>
          <p:cNvPr id="13" name="TextBox 13"/>
          <p:cNvSpPr txBox="1"/>
          <p:nvPr/>
        </p:nvSpPr>
        <p:spPr>
          <a:xfrm>
            <a:off x="5038775" y="5149169"/>
            <a:ext cx="6120366" cy="266700"/>
          </a:xfrm>
          <a:prstGeom prst="rect">
            <a:avLst/>
          </a:prstGeom>
        </p:spPr>
        <p:txBody>
          <a:bodyPr lIns="0" tIns="0" rIns="0" bIns="0" rtlCol="0" anchor="t">
            <a:spAutoFit/>
          </a:bodyPr>
          <a:lstStyle/>
          <a:p>
            <a:pPr>
              <a:lnSpc>
                <a:spcPts val="2100"/>
              </a:lnSpc>
              <a:spcBef>
                <a:spcPct val="0"/>
              </a:spcBef>
            </a:pPr>
            <a:r>
              <a:rPr lang="en-US" sz="1500">
                <a:solidFill>
                  <a:srgbClr val="049422"/>
                </a:solidFill>
                <a:latin typeface="Poppins Light"/>
              </a:rPr>
              <a:t>5)  LES ÉMISSIONS TV, VIDÉO, RADIO ET RUBRIQUES WEB</a:t>
            </a:r>
          </a:p>
        </p:txBody>
      </p:sp>
      <p:sp>
        <p:nvSpPr>
          <p:cNvPr id="14" name="TextBox 14"/>
          <p:cNvSpPr txBox="1"/>
          <p:nvPr/>
        </p:nvSpPr>
        <p:spPr>
          <a:xfrm>
            <a:off x="318351" y="2806019"/>
            <a:ext cx="9752813" cy="297180"/>
          </a:xfrm>
          <a:prstGeom prst="rect">
            <a:avLst/>
          </a:prstGeom>
        </p:spPr>
        <p:txBody>
          <a:bodyPr lIns="0" tIns="0" rIns="0" bIns="0" rtlCol="0" anchor="t">
            <a:spAutoFit/>
          </a:bodyPr>
          <a:lstStyle/>
          <a:p>
            <a:pPr>
              <a:lnSpc>
                <a:spcPts val="2520"/>
              </a:lnSpc>
              <a:spcBef>
                <a:spcPct val="0"/>
              </a:spcBef>
            </a:pPr>
            <a:r>
              <a:rPr lang="en-US" sz="1800">
                <a:solidFill>
                  <a:srgbClr val="049422"/>
                </a:solidFill>
                <a:latin typeface="Poppins Light"/>
              </a:rPr>
              <a:t>2)  DÉVELOPPER ET APPRENDRE À UTILISER SON ESPRIT CRITIQUE AU QUOTIDIEN</a:t>
            </a:r>
          </a:p>
        </p:txBody>
      </p:sp>
      <p:sp>
        <p:nvSpPr>
          <p:cNvPr id="15" name="TextBox 15"/>
          <p:cNvSpPr txBox="1"/>
          <p:nvPr/>
        </p:nvSpPr>
        <p:spPr>
          <a:xfrm>
            <a:off x="318351" y="5149169"/>
            <a:ext cx="9499500" cy="266700"/>
          </a:xfrm>
          <a:prstGeom prst="rect">
            <a:avLst/>
          </a:prstGeom>
        </p:spPr>
        <p:txBody>
          <a:bodyPr lIns="0" tIns="0" rIns="0" bIns="0" rtlCol="0" anchor="t">
            <a:spAutoFit/>
          </a:bodyPr>
          <a:lstStyle/>
          <a:p>
            <a:pPr>
              <a:lnSpc>
                <a:spcPts val="2100"/>
              </a:lnSpc>
              <a:spcBef>
                <a:spcPct val="0"/>
              </a:spcBef>
            </a:pPr>
            <a:r>
              <a:rPr lang="en-US" sz="1500">
                <a:solidFill>
                  <a:srgbClr val="049422"/>
                </a:solidFill>
                <a:latin typeface="Poppins Light"/>
              </a:rPr>
              <a:t>4)  LES SERVICES WEB DÉDIÉS AU FACT-CHECKING</a:t>
            </a:r>
          </a:p>
        </p:txBody>
      </p:sp>
      <p:sp>
        <p:nvSpPr>
          <p:cNvPr id="16" name="TextBox 16"/>
          <p:cNvSpPr txBox="1"/>
          <p:nvPr/>
        </p:nvSpPr>
        <p:spPr>
          <a:xfrm>
            <a:off x="318351" y="3341324"/>
            <a:ext cx="9752813" cy="925830"/>
          </a:xfrm>
          <a:prstGeom prst="rect">
            <a:avLst/>
          </a:prstGeom>
        </p:spPr>
        <p:txBody>
          <a:bodyPr lIns="0" tIns="0" rIns="0" bIns="0" rtlCol="0" anchor="t">
            <a:spAutoFit/>
          </a:bodyPr>
          <a:lstStyle/>
          <a:p>
            <a:pPr>
              <a:lnSpc>
                <a:spcPts val="2520"/>
              </a:lnSpc>
              <a:spcBef>
                <a:spcPct val="0"/>
              </a:spcBef>
            </a:pPr>
            <a:r>
              <a:rPr lang="en-US" sz="1800">
                <a:solidFill>
                  <a:srgbClr val="049422"/>
                </a:solidFill>
                <a:latin typeface="Poppins Light"/>
              </a:rPr>
              <a:t>3)  SE CONNECTER AUX ACTEURS DE LA LUTTE CONTRE LA DESINFORMATION HTTPS://WWW.FRANCOPHONIE.ORG/6-INITIATIVES-FRANCOPHONES-DE-LUTTE-CONTRE-LA-DESINFORMATION-SOUTENUES-2040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38B6FF"/>
        </a:solidFill>
        <a:effectLst/>
      </p:bgPr>
    </p:bg>
    <p:spTree>
      <p:nvGrpSpPr>
        <p:cNvPr id="1" name=""/>
        <p:cNvGrpSpPr/>
        <p:nvPr/>
      </p:nvGrpSpPr>
      <p:grpSpPr>
        <a:xfrm>
          <a:off x="0" y="0"/>
          <a:ext cx="0" cy="0"/>
          <a:chOff x="0" y="0"/>
          <a:chExt cx="0" cy="0"/>
        </a:xfrm>
      </p:grpSpPr>
      <p:sp>
        <p:nvSpPr>
          <p:cNvPr id="2" name="TextBox 2"/>
          <p:cNvSpPr txBox="1"/>
          <p:nvPr/>
        </p:nvSpPr>
        <p:spPr>
          <a:xfrm>
            <a:off x="217100" y="9692493"/>
            <a:ext cx="2644775" cy="297180"/>
          </a:xfrm>
          <a:prstGeom prst="rect">
            <a:avLst/>
          </a:prstGeom>
        </p:spPr>
        <p:txBody>
          <a:bodyPr lIns="0" tIns="0" rIns="0" bIns="0" rtlCol="0" anchor="t">
            <a:spAutoFit/>
          </a:bodyPr>
          <a:lstStyle/>
          <a:p>
            <a:pPr algn="ctr">
              <a:lnSpc>
                <a:spcPts val="2520"/>
              </a:lnSpc>
              <a:spcBef>
                <a:spcPct val="0"/>
              </a:spcBef>
            </a:pPr>
            <a:r>
              <a:rPr lang="en-US" sz="1800">
                <a:solidFill>
                  <a:srgbClr val="FFFFFF"/>
                </a:solidFill>
                <a:latin typeface="Poppins Light Bold"/>
              </a:rPr>
              <a:t>@ÉDUK-MÉDIASFRANCE</a:t>
            </a:r>
          </a:p>
        </p:txBody>
      </p:sp>
      <p:sp>
        <p:nvSpPr>
          <p:cNvPr id="3" name="TextBox 3"/>
          <p:cNvSpPr txBox="1"/>
          <p:nvPr/>
        </p:nvSpPr>
        <p:spPr>
          <a:xfrm>
            <a:off x="3018949" y="399820"/>
            <a:ext cx="4249103" cy="1276351"/>
          </a:xfrm>
          <a:prstGeom prst="rect">
            <a:avLst/>
          </a:prstGeom>
        </p:spPr>
        <p:txBody>
          <a:bodyPr lIns="0" tIns="0" rIns="0" bIns="0" rtlCol="0" anchor="t">
            <a:spAutoFit/>
          </a:bodyPr>
          <a:lstStyle/>
          <a:p>
            <a:pPr algn="ctr">
              <a:lnSpc>
                <a:spcPts val="10499"/>
              </a:lnSpc>
              <a:spcBef>
                <a:spcPct val="0"/>
              </a:spcBef>
            </a:pPr>
            <a:r>
              <a:rPr lang="en-US" sz="7499" spc="-209">
                <a:solidFill>
                  <a:srgbClr val="FFFFFF"/>
                </a:solidFill>
                <a:latin typeface="League Gothic"/>
              </a:rPr>
              <a:t>NOUS CONTACTER </a:t>
            </a:r>
          </a:p>
        </p:txBody>
      </p:sp>
      <p:sp>
        <p:nvSpPr>
          <p:cNvPr id="4" name="TextBox 4"/>
          <p:cNvSpPr txBox="1"/>
          <p:nvPr/>
        </p:nvSpPr>
        <p:spPr>
          <a:xfrm>
            <a:off x="787500" y="2821323"/>
            <a:ext cx="9499500" cy="530861"/>
          </a:xfrm>
          <a:prstGeom prst="rect">
            <a:avLst/>
          </a:prstGeom>
        </p:spPr>
        <p:txBody>
          <a:bodyPr lIns="0" tIns="0" rIns="0" bIns="0" rtlCol="0" anchor="t">
            <a:spAutoFit/>
          </a:bodyPr>
          <a:lstStyle/>
          <a:p>
            <a:pPr>
              <a:lnSpc>
                <a:spcPts val="4339"/>
              </a:lnSpc>
              <a:spcBef>
                <a:spcPct val="0"/>
              </a:spcBef>
            </a:pPr>
            <a:r>
              <a:rPr lang="en-US" sz="3099">
                <a:solidFill>
                  <a:srgbClr val="FFFFFF"/>
                </a:solidFill>
                <a:latin typeface="League Gothic"/>
              </a:rPr>
              <a:t>COURRIEL </a:t>
            </a:r>
            <a:r>
              <a:rPr lang="en-US" sz="3099">
                <a:solidFill>
                  <a:srgbClr val="FFFFFF"/>
                </a:solidFill>
                <a:latin typeface="League Gothic"/>
                <a:hlinkClick r:id="rId2" tooltip="mailto:edukmediacameroon@gmail.com"/>
              </a:rPr>
              <a:t>: EDUKMEDIACAMEROON@GMAIL.COM</a:t>
            </a:r>
          </a:p>
        </p:txBody>
      </p:sp>
      <p:sp>
        <p:nvSpPr>
          <p:cNvPr id="5" name="TextBox 5"/>
          <p:cNvSpPr txBox="1"/>
          <p:nvPr/>
        </p:nvSpPr>
        <p:spPr>
          <a:xfrm>
            <a:off x="787500" y="3611134"/>
            <a:ext cx="9499500" cy="530861"/>
          </a:xfrm>
          <a:prstGeom prst="rect">
            <a:avLst/>
          </a:prstGeom>
        </p:spPr>
        <p:txBody>
          <a:bodyPr lIns="0" tIns="0" rIns="0" bIns="0" rtlCol="0" anchor="t">
            <a:spAutoFit/>
          </a:bodyPr>
          <a:lstStyle/>
          <a:p>
            <a:pPr>
              <a:lnSpc>
                <a:spcPts val="4339"/>
              </a:lnSpc>
              <a:spcBef>
                <a:spcPct val="0"/>
              </a:spcBef>
            </a:pPr>
            <a:r>
              <a:rPr lang="en-US" sz="3099">
                <a:solidFill>
                  <a:srgbClr val="FFFFFF"/>
                </a:solidFill>
                <a:latin typeface="League Gothic"/>
              </a:rPr>
              <a:t>COURRIEL </a:t>
            </a:r>
            <a:r>
              <a:rPr lang="en-US" sz="3099">
                <a:solidFill>
                  <a:srgbClr val="FFFFFF"/>
                </a:solidFill>
                <a:latin typeface="League Gothic"/>
                <a:hlinkClick r:id="rId2" tooltip="mailto:edukmediacameroon@gmail.com"/>
              </a:rPr>
              <a:t>: EDUKMEDIA.FRANCE@GMAIL.COM</a:t>
            </a:r>
          </a:p>
        </p:txBody>
      </p:sp>
      <p:sp>
        <p:nvSpPr>
          <p:cNvPr id="6" name="TextBox 6"/>
          <p:cNvSpPr txBox="1"/>
          <p:nvPr/>
        </p:nvSpPr>
        <p:spPr>
          <a:xfrm>
            <a:off x="787500" y="4449943"/>
            <a:ext cx="9499500" cy="1616711"/>
          </a:xfrm>
          <a:prstGeom prst="rect">
            <a:avLst/>
          </a:prstGeom>
        </p:spPr>
        <p:txBody>
          <a:bodyPr lIns="0" tIns="0" rIns="0" bIns="0" rtlCol="0" anchor="t">
            <a:spAutoFit/>
          </a:bodyPr>
          <a:lstStyle/>
          <a:p>
            <a:pPr>
              <a:lnSpc>
                <a:spcPts val="4339"/>
              </a:lnSpc>
            </a:pPr>
            <a:r>
              <a:rPr lang="en-US" sz="3099">
                <a:solidFill>
                  <a:srgbClr val="FFFFFF"/>
                </a:solidFill>
                <a:latin typeface="League Gothic"/>
                <a:hlinkClick r:id="rId2" tooltip="mailto:edukmediacameroon@gmail.com"/>
              </a:rPr>
              <a:t>CAMEROUN TEL : 656 39 38 00 / 674 40 09 60 / 694 45 81 04</a:t>
            </a:r>
            <a:r>
              <a:rPr lang="en-US" sz="3099">
                <a:solidFill>
                  <a:srgbClr val="FFFFFF"/>
                </a:solidFill>
                <a:latin typeface="League Gothic"/>
              </a:rPr>
              <a:t> </a:t>
            </a:r>
          </a:p>
          <a:p>
            <a:pPr>
              <a:lnSpc>
                <a:spcPts val="4339"/>
              </a:lnSpc>
            </a:pPr>
            <a:r>
              <a:rPr lang="en-US" sz="3099">
                <a:solidFill>
                  <a:srgbClr val="FFFFFF"/>
                </a:solidFill>
                <a:latin typeface="League Gothic"/>
              </a:rPr>
              <a:t>FRANCE TEL : + 33773053129</a:t>
            </a:r>
          </a:p>
          <a:p>
            <a:pPr>
              <a:lnSpc>
                <a:spcPts val="4339"/>
              </a:lnSpc>
              <a:spcBef>
                <a:spcPct val="0"/>
              </a:spcBef>
            </a:pPr>
            <a:endParaRPr lang="en-US" sz="3099">
              <a:solidFill>
                <a:srgbClr val="FFFFFF"/>
              </a:solidFill>
              <a:latin typeface="League Gothic"/>
            </a:endParaRPr>
          </a:p>
        </p:txBody>
      </p:sp>
      <p:sp>
        <p:nvSpPr>
          <p:cNvPr id="7" name="TextBox 7"/>
          <p:cNvSpPr txBox="1"/>
          <p:nvPr/>
        </p:nvSpPr>
        <p:spPr>
          <a:xfrm>
            <a:off x="787500" y="1581932"/>
            <a:ext cx="9499500" cy="530861"/>
          </a:xfrm>
          <a:prstGeom prst="rect">
            <a:avLst/>
          </a:prstGeom>
        </p:spPr>
        <p:txBody>
          <a:bodyPr lIns="0" tIns="0" rIns="0" bIns="0" rtlCol="0" anchor="t">
            <a:spAutoFit/>
          </a:bodyPr>
          <a:lstStyle/>
          <a:p>
            <a:pPr>
              <a:lnSpc>
                <a:spcPts val="4339"/>
              </a:lnSpc>
              <a:spcBef>
                <a:spcPct val="0"/>
              </a:spcBef>
            </a:pPr>
            <a:r>
              <a:rPr lang="en-US" sz="3099">
                <a:solidFill>
                  <a:srgbClr val="FFFFFF"/>
                </a:solidFill>
                <a:latin typeface="League Gothic"/>
                <a:hlinkClick r:id="rId2" tooltip="mailto:edukmediacameroon@gmail.com"/>
              </a:rPr>
              <a:t>HTTPS://EDUKMEDIA.WEBNODE.FR/</a:t>
            </a:r>
          </a:p>
        </p:txBody>
      </p:sp>
      <p:sp>
        <p:nvSpPr>
          <p:cNvPr id="8" name="TextBox 8"/>
          <p:cNvSpPr txBox="1"/>
          <p:nvPr/>
        </p:nvSpPr>
        <p:spPr>
          <a:xfrm>
            <a:off x="787500" y="2201628"/>
            <a:ext cx="9499500" cy="530861"/>
          </a:xfrm>
          <a:prstGeom prst="rect">
            <a:avLst/>
          </a:prstGeom>
        </p:spPr>
        <p:txBody>
          <a:bodyPr lIns="0" tIns="0" rIns="0" bIns="0" rtlCol="0" anchor="t">
            <a:spAutoFit/>
          </a:bodyPr>
          <a:lstStyle/>
          <a:p>
            <a:pPr>
              <a:lnSpc>
                <a:spcPts val="4339"/>
              </a:lnSpc>
              <a:spcBef>
                <a:spcPct val="0"/>
              </a:spcBef>
            </a:pPr>
            <a:r>
              <a:rPr lang="en-US" sz="3099">
                <a:solidFill>
                  <a:srgbClr val="FFFFFF"/>
                </a:solidFill>
                <a:latin typeface="League Gothic"/>
                <a:hlinkClick r:id="rId2" tooltip="mailto:edukmediacameroon@gmail.com"/>
              </a:rPr>
              <a:t>HTTPS://ODIL.ORG/INITIATIVE/EDUK-MEDIAS//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49990" y="-270703"/>
            <a:ext cx="10763391" cy="10763391"/>
          </a:xfrm>
          <a:prstGeom prst="rect">
            <a:avLst/>
          </a:prstGeom>
        </p:spPr>
      </p:pic>
      <p:grpSp>
        <p:nvGrpSpPr>
          <p:cNvPr id="3" name="Group 3"/>
          <p:cNvGrpSpPr/>
          <p:nvPr/>
        </p:nvGrpSpPr>
        <p:grpSpPr>
          <a:xfrm>
            <a:off x="2861876" y="0"/>
            <a:ext cx="5084288" cy="2542144"/>
            <a:chOff x="0" y="0"/>
            <a:chExt cx="812800" cy="406400"/>
          </a:xfrm>
        </p:grpSpPr>
        <p:sp>
          <p:nvSpPr>
            <p:cNvPr id="4" name="Freeform 4"/>
            <p:cNvSpPr/>
            <p:nvPr/>
          </p:nvSpPr>
          <p:spPr>
            <a:xfrm>
              <a:off x="203200" y="-326"/>
              <a:ext cx="406400" cy="407051"/>
            </a:xfrm>
            <a:custGeom>
              <a:avLst/>
              <a:gdLst/>
              <a:ahLst/>
              <a:cxnLst/>
              <a:rect l="l" t="t" r="r" b="b"/>
              <a:pathLst>
                <a:path w="406400" h="407051">
                  <a:moveTo>
                    <a:pt x="406400" y="326"/>
                  </a:moveTo>
                  <a:cubicBezTo>
                    <a:pt x="333587" y="0"/>
                    <a:pt x="266166" y="38659"/>
                    <a:pt x="229665" y="101663"/>
                  </a:cubicBezTo>
                  <a:cubicBezTo>
                    <a:pt x="193164" y="164667"/>
                    <a:pt x="193164" y="242385"/>
                    <a:pt x="229665" y="305389"/>
                  </a:cubicBezTo>
                  <a:cubicBezTo>
                    <a:pt x="266166" y="368393"/>
                    <a:pt x="333587" y="407052"/>
                    <a:pt x="406400" y="406726"/>
                  </a:cubicBezTo>
                  <a:lnTo>
                    <a:pt x="0" y="406726"/>
                  </a:lnTo>
                  <a:cubicBezTo>
                    <a:pt x="72813" y="407052"/>
                    <a:pt x="140234" y="368393"/>
                    <a:pt x="176735" y="305389"/>
                  </a:cubicBezTo>
                  <a:cubicBezTo>
                    <a:pt x="213236" y="242385"/>
                    <a:pt x="213236" y="164667"/>
                    <a:pt x="176735" y="101663"/>
                  </a:cubicBezTo>
                  <a:cubicBezTo>
                    <a:pt x="140234" y="38659"/>
                    <a:pt x="72813" y="0"/>
                    <a:pt x="0" y="326"/>
                  </a:cubicBezTo>
                  <a:close/>
                </a:path>
              </a:pathLst>
            </a:custGeom>
            <a:solidFill>
              <a:srgbClr val="FFFFFF"/>
            </a:solidFill>
          </p:spPr>
        </p:sp>
        <p:sp>
          <p:nvSpPr>
            <p:cNvPr id="5" name="TextBox 5"/>
            <p:cNvSpPr txBox="1"/>
            <p:nvPr/>
          </p:nvSpPr>
          <p:spPr>
            <a:xfrm>
              <a:off x="0" y="-133350"/>
              <a:ext cx="812800" cy="539750"/>
            </a:xfrm>
            <a:prstGeom prst="rect">
              <a:avLst/>
            </a:prstGeom>
          </p:spPr>
          <p:txBody>
            <a:bodyPr lIns="50800" tIns="50800" rIns="50800" bIns="50800" rtlCol="0" anchor="ctr"/>
            <a:lstStyle/>
            <a:p>
              <a:pPr algn="ctr">
                <a:lnSpc>
                  <a:spcPts val="8819"/>
                </a:lnSpc>
              </a:pPr>
              <a:r>
                <a:rPr lang="en-US" sz="6299">
                  <a:solidFill>
                    <a:srgbClr val="38B6FF"/>
                  </a:solidFill>
                  <a:latin typeface="League Gothic"/>
                </a:rPr>
                <a:t>QQOQCP</a:t>
              </a:r>
            </a:p>
          </p:txBody>
        </p:sp>
      </p:grpSp>
      <p:pic>
        <p:nvPicPr>
          <p:cNvPr id="6" name="Picture 6"/>
          <p:cNvPicPr>
            <a:picLocks noChangeAspect="1"/>
          </p:cNvPicPr>
          <p:nvPr/>
        </p:nvPicPr>
        <p:blipFill>
          <a:blip r:embed="rId4"/>
          <a:srcRect l="30018" t="30199" r="44574" b="55010"/>
          <a:stretch>
            <a:fillRect/>
          </a:stretch>
        </p:blipFill>
        <p:spPr>
          <a:xfrm>
            <a:off x="5615663" y="1762035"/>
            <a:ext cx="3491130" cy="1437088"/>
          </a:xfrm>
          <a:prstGeom prst="rect">
            <a:avLst/>
          </a:prstGeom>
        </p:spPr>
      </p:pic>
      <p:pic>
        <p:nvPicPr>
          <p:cNvPr id="7" name="Picture 7"/>
          <p:cNvPicPr>
            <a:picLocks noChangeAspect="1"/>
          </p:cNvPicPr>
          <p:nvPr/>
        </p:nvPicPr>
        <p:blipFill>
          <a:blip r:embed="rId5"/>
          <a:srcRect/>
          <a:stretch>
            <a:fillRect/>
          </a:stretch>
        </p:blipFill>
        <p:spPr>
          <a:xfrm>
            <a:off x="1028700" y="1762035"/>
            <a:ext cx="4021701" cy="1437088"/>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852046" y="3428960"/>
            <a:ext cx="2159318" cy="2159318"/>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852046" y="6063562"/>
            <a:ext cx="1905241" cy="1812360"/>
          </a:xfrm>
          <a:prstGeom prst="rect">
            <a:avLst/>
          </a:prstGeom>
        </p:spPr>
      </p:pic>
      <p:sp>
        <p:nvSpPr>
          <p:cNvPr id="10" name="TextBox 10"/>
          <p:cNvSpPr txBox="1"/>
          <p:nvPr/>
        </p:nvSpPr>
        <p:spPr>
          <a:xfrm>
            <a:off x="1562043" y="9999345"/>
            <a:ext cx="565443" cy="91020"/>
          </a:xfrm>
          <a:prstGeom prst="rect">
            <a:avLst/>
          </a:prstGeom>
        </p:spPr>
        <p:txBody>
          <a:bodyPr lIns="0" tIns="0" rIns="0" bIns="0" rtlCol="0" anchor="t">
            <a:spAutoFit/>
          </a:bodyPr>
          <a:lstStyle/>
          <a:p>
            <a:pPr algn="ctr">
              <a:lnSpc>
                <a:spcPts val="700"/>
              </a:lnSpc>
              <a:spcBef>
                <a:spcPct val="0"/>
              </a:spcBef>
            </a:pPr>
            <a:r>
              <a:rPr lang="en-US" sz="500">
                <a:solidFill>
                  <a:srgbClr val="000000"/>
                </a:solidFill>
                <a:latin typeface="Poppins Light Bold"/>
              </a:rPr>
              <a:t>@ÉDUK-MÉDIASFR</a:t>
            </a:r>
          </a:p>
        </p:txBody>
      </p:sp>
      <p:sp>
        <p:nvSpPr>
          <p:cNvPr id="11" name="TextBox 11"/>
          <p:cNvSpPr txBox="1"/>
          <p:nvPr/>
        </p:nvSpPr>
        <p:spPr>
          <a:xfrm>
            <a:off x="528717" y="4147621"/>
            <a:ext cx="2632095" cy="495301"/>
          </a:xfrm>
          <a:prstGeom prst="rect">
            <a:avLst/>
          </a:prstGeom>
        </p:spPr>
        <p:txBody>
          <a:bodyPr lIns="0" tIns="0" rIns="0" bIns="0" rtlCol="0" anchor="t">
            <a:spAutoFit/>
          </a:bodyPr>
          <a:lstStyle/>
          <a:p>
            <a:pPr algn="ctr">
              <a:lnSpc>
                <a:spcPts val="4199"/>
              </a:lnSpc>
            </a:pPr>
            <a:r>
              <a:rPr lang="en-US" sz="2999">
                <a:solidFill>
                  <a:srgbClr val="000000"/>
                </a:solidFill>
                <a:latin typeface="Montserrat"/>
              </a:rPr>
              <a:t>Notre vision </a:t>
            </a:r>
          </a:p>
        </p:txBody>
      </p:sp>
      <p:sp>
        <p:nvSpPr>
          <p:cNvPr id="12" name="TextBox 12"/>
          <p:cNvSpPr txBox="1"/>
          <p:nvPr/>
        </p:nvSpPr>
        <p:spPr>
          <a:xfrm>
            <a:off x="528717" y="6698279"/>
            <a:ext cx="8112549" cy="495301"/>
          </a:xfrm>
          <a:prstGeom prst="rect">
            <a:avLst/>
          </a:prstGeom>
        </p:spPr>
        <p:txBody>
          <a:bodyPr lIns="0" tIns="0" rIns="0" bIns="0" rtlCol="0" anchor="t">
            <a:spAutoFit/>
          </a:bodyPr>
          <a:lstStyle/>
          <a:p>
            <a:pPr>
              <a:lnSpc>
                <a:spcPts val="4199"/>
              </a:lnSpc>
            </a:pPr>
            <a:r>
              <a:rPr lang="en-US" sz="2999">
                <a:solidFill>
                  <a:srgbClr val="000000"/>
                </a:solidFill>
                <a:latin typeface="Montserrat"/>
              </a:rPr>
              <a:t>Notre mission</a:t>
            </a:r>
          </a:p>
        </p:txBody>
      </p:sp>
      <p:sp>
        <p:nvSpPr>
          <p:cNvPr id="13" name="TextBox 13"/>
          <p:cNvSpPr txBox="1"/>
          <p:nvPr/>
        </p:nvSpPr>
        <p:spPr>
          <a:xfrm>
            <a:off x="1145751" y="8789018"/>
            <a:ext cx="6215477" cy="1099185"/>
          </a:xfrm>
          <a:prstGeom prst="rect">
            <a:avLst/>
          </a:prstGeom>
        </p:spPr>
        <p:txBody>
          <a:bodyPr lIns="0" tIns="0" rIns="0" bIns="0" rtlCol="0" anchor="t">
            <a:spAutoFit/>
          </a:bodyPr>
          <a:lstStyle/>
          <a:p>
            <a:pPr>
              <a:lnSpc>
                <a:spcPts val="2940"/>
              </a:lnSpc>
            </a:pPr>
            <a:r>
              <a:rPr lang="en-US" sz="2100">
                <a:solidFill>
                  <a:srgbClr val="000000"/>
                </a:solidFill>
                <a:latin typeface="Montserrat"/>
              </a:rPr>
              <a:t>Gaëlle Isabelle  ITONGO  </a:t>
            </a:r>
          </a:p>
          <a:p>
            <a:pPr>
              <a:lnSpc>
                <a:spcPts val="2940"/>
              </a:lnSpc>
            </a:pPr>
            <a:r>
              <a:rPr lang="en-US" sz="2100">
                <a:solidFill>
                  <a:srgbClr val="000000"/>
                </a:solidFill>
                <a:latin typeface="Montserrat Italics"/>
              </a:rPr>
              <a:t>Coordinatrice des activités Éduk-Médias France </a:t>
            </a:r>
          </a:p>
        </p:txBody>
      </p:sp>
      <p:sp>
        <p:nvSpPr>
          <p:cNvPr id="14" name="TextBox 14"/>
          <p:cNvSpPr txBox="1"/>
          <p:nvPr/>
        </p:nvSpPr>
        <p:spPr>
          <a:xfrm>
            <a:off x="6461375" y="3975219"/>
            <a:ext cx="2969577" cy="1019176"/>
          </a:xfrm>
          <a:prstGeom prst="rect">
            <a:avLst/>
          </a:prstGeom>
        </p:spPr>
        <p:txBody>
          <a:bodyPr lIns="0" tIns="0" rIns="0" bIns="0" rtlCol="0" anchor="t">
            <a:spAutoFit/>
          </a:bodyPr>
          <a:lstStyle/>
          <a:p>
            <a:pPr algn="ctr">
              <a:lnSpc>
                <a:spcPts val="4199"/>
              </a:lnSpc>
            </a:pPr>
            <a:r>
              <a:rPr lang="en-US" sz="2999">
                <a:solidFill>
                  <a:srgbClr val="000000"/>
                </a:solidFill>
                <a:latin typeface="Montserrat Bold Italics"/>
              </a:rPr>
              <a:t>Diffusion large </a:t>
            </a:r>
          </a:p>
          <a:p>
            <a:pPr algn="ctr">
              <a:lnSpc>
                <a:spcPts val="4199"/>
              </a:lnSpc>
            </a:pPr>
            <a:r>
              <a:rPr lang="en-US" sz="2999">
                <a:solidFill>
                  <a:srgbClr val="000000"/>
                </a:solidFill>
                <a:latin typeface="Montserrat Bold Italics"/>
              </a:rPr>
              <a:t>de l'EMI </a:t>
            </a:r>
          </a:p>
        </p:txBody>
      </p:sp>
      <p:sp>
        <p:nvSpPr>
          <p:cNvPr id="15" name="TextBox 15"/>
          <p:cNvSpPr txBox="1"/>
          <p:nvPr/>
        </p:nvSpPr>
        <p:spPr>
          <a:xfrm>
            <a:off x="5815549" y="6398242"/>
            <a:ext cx="4261229" cy="1543051"/>
          </a:xfrm>
          <a:prstGeom prst="rect">
            <a:avLst/>
          </a:prstGeom>
        </p:spPr>
        <p:txBody>
          <a:bodyPr lIns="0" tIns="0" rIns="0" bIns="0" rtlCol="0" anchor="t">
            <a:spAutoFit/>
          </a:bodyPr>
          <a:lstStyle/>
          <a:p>
            <a:pPr algn="ctr">
              <a:lnSpc>
                <a:spcPts val="4199"/>
              </a:lnSpc>
            </a:pPr>
            <a:r>
              <a:rPr lang="en-US" sz="2999">
                <a:solidFill>
                  <a:srgbClr val="000000"/>
                </a:solidFill>
                <a:latin typeface="Montserrat Bold Italics"/>
              </a:rPr>
              <a:t>Développer l'esprit critique de chaque inidividu par  l'EMI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49990" y="0"/>
            <a:ext cx="10763391" cy="10763391"/>
          </a:xfrm>
          <a:prstGeom prst="rect">
            <a:avLst/>
          </a:prstGeom>
        </p:spPr>
      </p:pic>
      <p:pic>
        <p:nvPicPr>
          <p:cNvPr id="3" name="Picture 3"/>
          <p:cNvPicPr>
            <a:picLocks noChangeAspect="1"/>
          </p:cNvPicPr>
          <p:nvPr/>
        </p:nvPicPr>
        <p:blipFill>
          <a:blip r:embed="rId4"/>
          <a:srcRect l="30018" t="29144" r="44574" b="52894"/>
          <a:stretch>
            <a:fillRect/>
          </a:stretch>
        </p:blipFill>
        <p:spPr>
          <a:xfrm>
            <a:off x="8685599" y="9473266"/>
            <a:ext cx="1627801" cy="813734"/>
          </a:xfrm>
          <a:prstGeom prst="rect">
            <a:avLst/>
          </a:prstGeom>
        </p:spPr>
      </p:pic>
      <p:sp>
        <p:nvSpPr>
          <p:cNvPr id="4" name="TextBox 4"/>
          <p:cNvSpPr txBox="1"/>
          <p:nvPr/>
        </p:nvSpPr>
        <p:spPr>
          <a:xfrm>
            <a:off x="1562043" y="9999345"/>
            <a:ext cx="565443" cy="91020"/>
          </a:xfrm>
          <a:prstGeom prst="rect">
            <a:avLst/>
          </a:prstGeom>
        </p:spPr>
        <p:txBody>
          <a:bodyPr lIns="0" tIns="0" rIns="0" bIns="0" rtlCol="0" anchor="t">
            <a:spAutoFit/>
          </a:bodyPr>
          <a:lstStyle/>
          <a:p>
            <a:pPr algn="ctr">
              <a:lnSpc>
                <a:spcPts val="700"/>
              </a:lnSpc>
              <a:spcBef>
                <a:spcPct val="0"/>
              </a:spcBef>
            </a:pPr>
            <a:r>
              <a:rPr lang="en-US" sz="500">
                <a:solidFill>
                  <a:srgbClr val="000000"/>
                </a:solidFill>
                <a:latin typeface="Poppins Light Bold"/>
              </a:rPr>
              <a:t>@ÉDUK-MÉDIASFR</a:t>
            </a:r>
          </a:p>
        </p:txBody>
      </p:sp>
      <p:sp>
        <p:nvSpPr>
          <p:cNvPr id="5" name="TextBox 5"/>
          <p:cNvSpPr txBox="1"/>
          <p:nvPr/>
        </p:nvSpPr>
        <p:spPr>
          <a:xfrm>
            <a:off x="7882424" y="741747"/>
            <a:ext cx="1911150" cy="389256"/>
          </a:xfrm>
          <a:prstGeom prst="rect">
            <a:avLst/>
          </a:prstGeom>
        </p:spPr>
        <p:txBody>
          <a:bodyPr lIns="0" tIns="0" rIns="0" bIns="0" rtlCol="0" anchor="t">
            <a:spAutoFit/>
          </a:bodyPr>
          <a:lstStyle/>
          <a:p>
            <a:pPr algn="r">
              <a:lnSpc>
                <a:spcPts val="3219"/>
              </a:lnSpc>
            </a:pPr>
            <a:r>
              <a:rPr lang="en-US" sz="2299">
                <a:solidFill>
                  <a:srgbClr val="FFFFFF"/>
                </a:solidFill>
                <a:latin typeface="Poppins Light Bold"/>
              </a:rPr>
              <a:t>1/6</a:t>
            </a:r>
          </a:p>
        </p:txBody>
      </p:sp>
      <p:grpSp>
        <p:nvGrpSpPr>
          <p:cNvPr id="6" name="Group 6"/>
          <p:cNvGrpSpPr/>
          <p:nvPr/>
        </p:nvGrpSpPr>
        <p:grpSpPr>
          <a:xfrm>
            <a:off x="922015" y="566311"/>
            <a:ext cx="8442970" cy="2297557"/>
            <a:chOff x="0" y="0"/>
            <a:chExt cx="11257294" cy="3063409"/>
          </a:xfrm>
        </p:grpSpPr>
        <p:sp>
          <p:nvSpPr>
            <p:cNvPr id="7" name="TextBox 7"/>
            <p:cNvSpPr txBox="1"/>
            <p:nvPr/>
          </p:nvSpPr>
          <p:spPr>
            <a:xfrm>
              <a:off x="0" y="190500"/>
              <a:ext cx="11257294" cy="2032169"/>
            </a:xfrm>
            <a:prstGeom prst="rect">
              <a:avLst/>
            </a:prstGeom>
          </p:spPr>
          <p:txBody>
            <a:bodyPr lIns="0" tIns="0" rIns="0" bIns="0" rtlCol="0" anchor="t">
              <a:spAutoFit/>
            </a:bodyPr>
            <a:lstStyle/>
            <a:p>
              <a:pPr algn="ctr">
                <a:lnSpc>
                  <a:spcPts val="5503"/>
                </a:lnSpc>
              </a:pPr>
              <a:r>
                <a:rPr lang="en-US" sz="6399" spc="-179">
                  <a:solidFill>
                    <a:srgbClr val="159CEA"/>
                  </a:solidFill>
                  <a:latin typeface="League Gothic"/>
                </a:rPr>
                <a:t>LES JEUNES ET LES MÉDIAS SOCIAUX  </a:t>
              </a:r>
            </a:p>
            <a:p>
              <a:pPr algn="ctr">
                <a:lnSpc>
                  <a:spcPts val="5503"/>
                </a:lnSpc>
              </a:pPr>
              <a:endParaRPr lang="en-US" sz="6399" spc="-179">
                <a:solidFill>
                  <a:srgbClr val="159CEA"/>
                </a:solidFill>
                <a:latin typeface="League Gothic"/>
              </a:endParaRPr>
            </a:p>
          </p:txBody>
        </p:sp>
        <p:sp>
          <p:nvSpPr>
            <p:cNvPr id="8" name="TextBox 8"/>
            <p:cNvSpPr txBox="1"/>
            <p:nvPr/>
          </p:nvSpPr>
          <p:spPr>
            <a:xfrm>
              <a:off x="26658" y="2308394"/>
              <a:ext cx="11203978" cy="755015"/>
            </a:xfrm>
            <a:prstGeom prst="rect">
              <a:avLst/>
            </a:prstGeom>
          </p:spPr>
          <p:txBody>
            <a:bodyPr lIns="0" tIns="0" rIns="0" bIns="0" rtlCol="0" anchor="t">
              <a:spAutoFit/>
            </a:bodyPr>
            <a:lstStyle/>
            <a:p>
              <a:pPr>
                <a:lnSpc>
                  <a:spcPts val="4800"/>
                </a:lnSpc>
              </a:pPr>
              <a:endParaRPr/>
            </a:p>
          </p:txBody>
        </p:sp>
      </p:grpSp>
      <p:sp>
        <p:nvSpPr>
          <p:cNvPr id="9" name="TextBox 9"/>
          <p:cNvSpPr txBox="1"/>
          <p:nvPr/>
        </p:nvSpPr>
        <p:spPr>
          <a:xfrm>
            <a:off x="2872241" y="1964730"/>
            <a:ext cx="4118928" cy="903604"/>
          </a:xfrm>
          <a:prstGeom prst="rect">
            <a:avLst/>
          </a:prstGeom>
        </p:spPr>
        <p:txBody>
          <a:bodyPr lIns="0" tIns="0" rIns="0" bIns="0" rtlCol="0" anchor="t">
            <a:spAutoFit/>
          </a:bodyPr>
          <a:lstStyle/>
          <a:p>
            <a:pPr algn="ctr">
              <a:lnSpc>
                <a:spcPts val="7420"/>
              </a:lnSpc>
              <a:spcBef>
                <a:spcPct val="0"/>
              </a:spcBef>
            </a:pPr>
            <a:r>
              <a:rPr lang="en-US" sz="5300">
                <a:solidFill>
                  <a:srgbClr val="000000"/>
                </a:solidFill>
                <a:latin typeface="League Gothic"/>
              </a:rPr>
              <a:t>QUI SONT LES JEUNES ?</a:t>
            </a:r>
          </a:p>
        </p:txBody>
      </p:sp>
      <p:sp>
        <p:nvSpPr>
          <p:cNvPr id="10" name="TextBox 10"/>
          <p:cNvSpPr txBox="1"/>
          <p:nvPr/>
        </p:nvSpPr>
        <p:spPr>
          <a:xfrm>
            <a:off x="1906089" y="3302018"/>
            <a:ext cx="6051232" cy="903607"/>
          </a:xfrm>
          <a:prstGeom prst="rect">
            <a:avLst/>
          </a:prstGeom>
        </p:spPr>
        <p:txBody>
          <a:bodyPr lIns="0" tIns="0" rIns="0" bIns="0" rtlCol="0" anchor="t">
            <a:spAutoFit/>
          </a:bodyPr>
          <a:lstStyle/>
          <a:p>
            <a:pPr algn="ctr">
              <a:lnSpc>
                <a:spcPts val="7419"/>
              </a:lnSpc>
              <a:spcBef>
                <a:spcPct val="0"/>
              </a:spcBef>
            </a:pPr>
            <a:r>
              <a:rPr lang="en-US" sz="5299">
                <a:solidFill>
                  <a:srgbClr val="000000"/>
                </a:solidFill>
                <a:latin typeface="League Gothic"/>
              </a:rPr>
              <a:t>QU'EST CE QU'UN MÉDIA SOCIAL ? </a:t>
            </a:r>
          </a:p>
        </p:txBody>
      </p:sp>
      <p:sp>
        <p:nvSpPr>
          <p:cNvPr id="11" name="TextBox 11"/>
          <p:cNvSpPr txBox="1"/>
          <p:nvPr/>
        </p:nvSpPr>
        <p:spPr>
          <a:xfrm>
            <a:off x="1268412" y="5848165"/>
            <a:ext cx="7750175" cy="903607"/>
          </a:xfrm>
          <a:prstGeom prst="rect">
            <a:avLst/>
          </a:prstGeom>
        </p:spPr>
        <p:txBody>
          <a:bodyPr lIns="0" tIns="0" rIns="0" bIns="0" rtlCol="0" anchor="t">
            <a:spAutoFit/>
          </a:bodyPr>
          <a:lstStyle/>
          <a:p>
            <a:pPr algn="ctr">
              <a:lnSpc>
                <a:spcPts val="7419"/>
              </a:lnSpc>
              <a:spcBef>
                <a:spcPct val="0"/>
              </a:spcBef>
            </a:pPr>
            <a:r>
              <a:rPr lang="en-US" sz="5299">
                <a:solidFill>
                  <a:srgbClr val="000000"/>
                </a:solidFill>
                <a:latin typeface="League Gothic"/>
              </a:rPr>
              <a:t>DIFFÉRENCE MÉDIAS ET MÉDIAS SOCIAUX?  </a:t>
            </a:r>
          </a:p>
        </p:txBody>
      </p:sp>
      <p:sp>
        <p:nvSpPr>
          <p:cNvPr id="12" name="TextBox 12"/>
          <p:cNvSpPr txBox="1"/>
          <p:nvPr/>
        </p:nvSpPr>
        <p:spPr>
          <a:xfrm>
            <a:off x="262414" y="6994599"/>
            <a:ext cx="9762173" cy="903607"/>
          </a:xfrm>
          <a:prstGeom prst="rect">
            <a:avLst/>
          </a:prstGeom>
        </p:spPr>
        <p:txBody>
          <a:bodyPr lIns="0" tIns="0" rIns="0" bIns="0" rtlCol="0" anchor="t">
            <a:spAutoFit/>
          </a:bodyPr>
          <a:lstStyle/>
          <a:p>
            <a:pPr algn="ctr">
              <a:lnSpc>
                <a:spcPts val="7419"/>
              </a:lnSpc>
              <a:spcBef>
                <a:spcPct val="0"/>
              </a:spcBef>
            </a:pPr>
            <a:r>
              <a:rPr lang="en-US" sz="5299">
                <a:solidFill>
                  <a:srgbClr val="000000"/>
                </a:solidFill>
                <a:latin typeface="League Gothic"/>
              </a:rPr>
              <a:t>DIFFÉRENCE RÉSEAUX SOCIAUX  ET MÉDIAS SOCIAUX ? </a:t>
            </a:r>
          </a:p>
        </p:txBody>
      </p:sp>
      <p:sp>
        <p:nvSpPr>
          <p:cNvPr id="13" name="TextBox 13"/>
          <p:cNvSpPr txBox="1"/>
          <p:nvPr/>
        </p:nvSpPr>
        <p:spPr>
          <a:xfrm>
            <a:off x="1924685" y="4639309"/>
            <a:ext cx="6437630" cy="903607"/>
          </a:xfrm>
          <a:prstGeom prst="rect">
            <a:avLst/>
          </a:prstGeom>
        </p:spPr>
        <p:txBody>
          <a:bodyPr lIns="0" tIns="0" rIns="0" bIns="0" rtlCol="0" anchor="t">
            <a:spAutoFit/>
          </a:bodyPr>
          <a:lstStyle/>
          <a:p>
            <a:pPr algn="ctr">
              <a:lnSpc>
                <a:spcPts val="7419"/>
              </a:lnSpc>
              <a:spcBef>
                <a:spcPct val="0"/>
              </a:spcBef>
            </a:pPr>
            <a:r>
              <a:rPr lang="en-US" sz="5299">
                <a:solidFill>
                  <a:srgbClr val="000000"/>
                </a:solidFill>
                <a:latin typeface="League Gothic"/>
              </a:rPr>
              <a:t>QU'EST- CE QUE L'ÉSPRIT CRITIQUE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69671" y="-709010"/>
            <a:ext cx="10763391" cy="10763391"/>
          </a:xfrm>
          <a:prstGeom prst="rect">
            <a:avLst/>
          </a:prstGeom>
        </p:spPr>
      </p:pic>
      <p:pic>
        <p:nvPicPr>
          <p:cNvPr id="3" name="Picture 3"/>
          <p:cNvPicPr>
            <a:picLocks noChangeAspect="1"/>
          </p:cNvPicPr>
          <p:nvPr/>
        </p:nvPicPr>
        <p:blipFill>
          <a:blip r:embed="rId4"/>
          <a:srcRect l="30018" t="29144" r="44574" b="52894"/>
          <a:stretch>
            <a:fillRect/>
          </a:stretch>
        </p:blipFill>
        <p:spPr>
          <a:xfrm>
            <a:off x="8685599" y="9473266"/>
            <a:ext cx="1627801" cy="813734"/>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63580" y="2981128"/>
            <a:ext cx="450551" cy="450551"/>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7248798" y="2844128"/>
            <a:ext cx="450551" cy="450551"/>
          </a:xfrm>
          <a:prstGeom prst="rect">
            <a:avLst/>
          </a:prstGeom>
        </p:spPr>
      </p:pic>
      <p:sp>
        <p:nvSpPr>
          <p:cNvPr id="6" name="TextBox 6"/>
          <p:cNvSpPr txBox="1"/>
          <p:nvPr/>
        </p:nvSpPr>
        <p:spPr>
          <a:xfrm>
            <a:off x="1562043" y="9999345"/>
            <a:ext cx="565443" cy="91020"/>
          </a:xfrm>
          <a:prstGeom prst="rect">
            <a:avLst/>
          </a:prstGeom>
        </p:spPr>
        <p:txBody>
          <a:bodyPr lIns="0" tIns="0" rIns="0" bIns="0" rtlCol="0" anchor="t">
            <a:spAutoFit/>
          </a:bodyPr>
          <a:lstStyle/>
          <a:p>
            <a:pPr algn="ctr">
              <a:lnSpc>
                <a:spcPts val="700"/>
              </a:lnSpc>
              <a:spcBef>
                <a:spcPct val="0"/>
              </a:spcBef>
            </a:pPr>
            <a:r>
              <a:rPr lang="en-US" sz="500">
                <a:solidFill>
                  <a:srgbClr val="000000"/>
                </a:solidFill>
                <a:latin typeface="Poppins Light Bold"/>
              </a:rPr>
              <a:t>@ÉDUK-MÉDIASFR</a:t>
            </a:r>
          </a:p>
        </p:txBody>
      </p:sp>
      <p:sp>
        <p:nvSpPr>
          <p:cNvPr id="7" name="TextBox 7"/>
          <p:cNvSpPr txBox="1"/>
          <p:nvPr/>
        </p:nvSpPr>
        <p:spPr>
          <a:xfrm>
            <a:off x="3034130" y="703647"/>
            <a:ext cx="5203339" cy="1282066"/>
          </a:xfrm>
          <a:prstGeom prst="rect">
            <a:avLst/>
          </a:prstGeom>
        </p:spPr>
        <p:txBody>
          <a:bodyPr lIns="0" tIns="0" rIns="0" bIns="0" rtlCol="0" anchor="t">
            <a:spAutoFit/>
          </a:bodyPr>
          <a:lstStyle/>
          <a:p>
            <a:pPr>
              <a:lnSpc>
                <a:spcPts val="9360"/>
              </a:lnSpc>
            </a:pPr>
            <a:r>
              <a:rPr lang="en-US" sz="10400" spc="-291">
                <a:solidFill>
                  <a:srgbClr val="F1E200"/>
                </a:solidFill>
                <a:latin typeface="League Gothic"/>
              </a:rPr>
              <a:t>CAS PRATIQUES</a:t>
            </a:r>
          </a:p>
        </p:txBody>
      </p:sp>
      <p:sp>
        <p:nvSpPr>
          <p:cNvPr id="8" name="TextBox 8"/>
          <p:cNvSpPr txBox="1"/>
          <p:nvPr/>
        </p:nvSpPr>
        <p:spPr>
          <a:xfrm>
            <a:off x="572951" y="3403104"/>
            <a:ext cx="4132513" cy="3863395"/>
          </a:xfrm>
          <a:prstGeom prst="rect">
            <a:avLst/>
          </a:prstGeom>
        </p:spPr>
        <p:txBody>
          <a:bodyPr lIns="0" tIns="0" rIns="0" bIns="0" rtlCol="0" anchor="t">
            <a:spAutoFit/>
          </a:bodyPr>
          <a:lstStyle/>
          <a:p>
            <a:pPr>
              <a:lnSpc>
                <a:spcPts val="1539"/>
              </a:lnSpc>
              <a:spcBef>
                <a:spcPct val="0"/>
              </a:spcBef>
            </a:pPr>
            <a:r>
              <a:rPr lang="en-US" sz="1099">
                <a:solidFill>
                  <a:srgbClr val="000000"/>
                </a:solidFill>
                <a:latin typeface="Montserrat"/>
              </a:rPr>
              <a:t>ALEX EST UN JEUNE HOMME DE 23 ANS CA FAIT UNE SEMAINE QU'IL NE VA PLUS EN COURS.</a:t>
            </a:r>
          </a:p>
          <a:p>
            <a:pPr>
              <a:lnSpc>
                <a:spcPts val="1539"/>
              </a:lnSpc>
              <a:spcBef>
                <a:spcPct val="0"/>
              </a:spcBef>
            </a:pPr>
            <a:r>
              <a:rPr lang="en-US" sz="1099">
                <a:solidFill>
                  <a:srgbClr val="000000"/>
                </a:solidFill>
                <a:latin typeface="Montserrat"/>
              </a:rPr>
              <a:t>IL GHOST SES CAMARADES DE CLASSES, SA FAMILLE, SES AMIS.</a:t>
            </a:r>
          </a:p>
          <a:p>
            <a:pPr>
              <a:lnSpc>
                <a:spcPts val="1539"/>
              </a:lnSpc>
              <a:spcBef>
                <a:spcPct val="0"/>
              </a:spcBef>
            </a:pPr>
            <a:endParaRPr lang="en-US" sz="1099">
              <a:solidFill>
                <a:srgbClr val="000000"/>
              </a:solidFill>
              <a:latin typeface="Montserrat"/>
            </a:endParaRPr>
          </a:p>
          <a:p>
            <a:pPr>
              <a:lnSpc>
                <a:spcPts val="1539"/>
              </a:lnSpc>
              <a:spcBef>
                <a:spcPct val="0"/>
              </a:spcBef>
            </a:pPr>
            <a:r>
              <a:rPr lang="en-US" sz="1099">
                <a:solidFill>
                  <a:srgbClr val="000000"/>
                </a:solidFill>
                <a:latin typeface="Montserrat"/>
              </a:rPr>
              <a:t>DEPUIS QU'IL A VU CIRCULER SUR SNAP CHAT UN MONTAGE FAIT AVEC SA PHOTO DANS LEQUEL IL Y'A ÉCRIT EN GROS CARACTÈRES: </a:t>
            </a:r>
            <a:r>
              <a:rPr lang="en-US" sz="1099">
                <a:solidFill>
                  <a:srgbClr val="000000"/>
                </a:solidFill>
                <a:latin typeface="Montserrat Bold"/>
              </a:rPr>
              <a:t>" ATTENTION, IL S'APPELLE ALEX C'EST UN DISTRIBUTEUR DE MST, IL NE CIBLE QUE LES AFRO"</a:t>
            </a:r>
            <a:r>
              <a:rPr lang="en-US" sz="1099">
                <a:solidFill>
                  <a:srgbClr val="000000"/>
                </a:solidFill>
                <a:latin typeface="Montserrat"/>
              </a:rPr>
              <a:t>. </a:t>
            </a:r>
          </a:p>
          <a:p>
            <a:pPr>
              <a:lnSpc>
                <a:spcPts val="1539"/>
              </a:lnSpc>
              <a:spcBef>
                <a:spcPct val="0"/>
              </a:spcBef>
            </a:pPr>
            <a:endParaRPr lang="en-US" sz="1099">
              <a:solidFill>
                <a:srgbClr val="000000"/>
              </a:solidFill>
              <a:latin typeface="Montserrat"/>
            </a:endParaRPr>
          </a:p>
          <a:p>
            <a:pPr>
              <a:lnSpc>
                <a:spcPts val="1539"/>
              </a:lnSpc>
              <a:spcBef>
                <a:spcPct val="0"/>
              </a:spcBef>
            </a:pPr>
            <a:r>
              <a:rPr lang="en-US" sz="1099">
                <a:solidFill>
                  <a:srgbClr val="000000"/>
                </a:solidFill>
                <a:latin typeface="Montserrat"/>
              </a:rPr>
              <a:t>LE SEUL ENDROIT OÙ IL A POSTÉ CETTE PHOTO EST UN SITE DE RENCONTRE CELUI DANS LEQUEL IL A RENCONTRÉ JEAN IL Y A UN AN. SON HISTOIRE AVEC JEAN N'A DURÉ QUE 6 MOIS, JEAN N'A PAS DIGÉRÉ LA RUPTURE.</a:t>
            </a:r>
          </a:p>
          <a:p>
            <a:pPr>
              <a:lnSpc>
                <a:spcPts val="1539"/>
              </a:lnSpc>
              <a:spcBef>
                <a:spcPct val="0"/>
              </a:spcBef>
            </a:pPr>
            <a:r>
              <a:rPr lang="en-US" sz="1099">
                <a:solidFill>
                  <a:srgbClr val="000000"/>
                </a:solidFill>
                <a:latin typeface="Montserrat"/>
              </a:rPr>
              <a:t>JEAN CONNAÎT SA VILLE, SON QUARTIER,  SON ADRESSE FAMILIAL ET A EU ACCÈS À TOUS SES MOTS DE PASSE COMPTES SUR LES RÉSEAUX SOCIAUX.</a:t>
            </a:r>
          </a:p>
          <a:p>
            <a:pPr algn="ctr">
              <a:lnSpc>
                <a:spcPts val="2023"/>
              </a:lnSpc>
              <a:spcBef>
                <a:spcPct val="0"/>
              </a:spcBef>
            </a:pPr>
            <a:r>
              <a:rPr lang="en-US" sz="1445">
                <a:solidFill>
                  <a:srgbClr val="000000"/>
                </a:solidFill>
                <a:latin typeface="Clear Sans Regular"/>
              </a:rPr>
              <a:t> </a:t>
            </a:r>
          </a:p>
        </p:txBody>
      </p:sp>
      <p:sp>
        <p:nvSpPr>
          <p:cNvPr id="9" name="TextBox 9"/>
          <p:cNvSpPr txBox="1"/>
          <p:nvPr/>
        </p:nvSpPr>
        <p:spPr>
          <a:xfrm>
            <a:off x="5635800" y="3319145"/>
            <a:ext cx="4188450" cy="3620135"/>
          </a:xfrm>
          <a:prstGeom prst="rect">
            <a:avLst/>
          </a:prstGeom>
        </p:spPr>
        <p:txBody>
          <a:bodyPr lIns="0" tIns="0" rIns="0" bIns="0" rtlCol="0" anchor="t">
            <a:spAutoFit/>
          </a:bodyPr>
          <a:lstStyle/>
          <a:p>
            <a:pPr>
              <a:lnSpc>
                <a:spcPts val="1539"/>
              </a:lnSpc>
              <a:spcBef>
                <a:spcPct val="0"/>
              </a:spcBef>
            </a:pPr>
            <a:r>
              <a:rPr lang="en-US" sz="1099">
                <a:solidFill>
                  <a:srgbClr val="000000"/>
                </a:solidFill>
                <a:latin typeface="Montserrat"/>
              </a:rPr>
              <a:t>JULIE A 13 ANS EST LA COPINE D' ERWAN IL Y A QUELQUES MOIS  SES PARENTS ONT REÇU PAR WHATSAPP UNE VIDÉO OÙ JULIE SE DÉSHABILLAIT DEVANT LA CAMERA.</a:t>
            </a:r>
          </a:p>
          <a:p>
            <a:pPr>
              <a:lnSpc>
                <a:spcPts val="1539"/>
              </a:lnSpc>
              <a:spcBef>
                <a:spcPct val="0"/>
              </a:spcBef>
            </a:pPr>
            <a:endParaRPr lang="en-US" sz="1099">
              <a:solidFill>
                <a:srgbClr val="000000"/>
              </a:solidFill>
              <a:latin typeface="Montserrat"/>
            </a:endParaRPr>
          </a:p>
          <a:p>
            <a:pPr>
              <a:lnSpc>
                <a:spcPts val="1539"/>
              </a:lnSpc>
              <a:spcBef>
                <a:spcPct val="0"/>
              </a:spcBef>
            </a:pPr>
            <a:r>
              <a:rPr lang="en-US" sz="1099">
                <a:solidFill>
                  <a:srgbClr val="000000"/>
                </a:solidFill>
                <a:latin typeface="Montserrat"/>
              </a:rPr>
              <a:t>LA MÊME VIDÉO CIRCULE AU COLLÈGE ENTRE LES ÉLÈVES, DES MONTAGES PHOTOS DE TOUTES SES PHOTOS SEXY DISPONIBLES SUR INSTAGRAM SONT PARTAGÉS EN MASSE SUR SNAP CHAT. CETTE VIDÉO ELLE NE L'A PARTAGÉ QU'À SON PETIT COPAIN.</a:t>
            </a:r>
          </a:p>
          <a:p>
            <a:pPr>
              <a:lnSpc>
                <a:spcPts val="1539"/>
              </a:lnSpc>
              <a:spcBef>
                <a:spcPct val="0"/>
              </a:spcBef>
            </a:pPr>
            <a:endParaRPr lang="en-US" sz="1099">
              <a:solidFill>
                <a:srgbClr val="000000"/>
              </a:solidFill>
              <a:latin typeface="Montserrat"/>
            </a:endParaRPr>
          </a:p>
          <a:p>
            <a:pPr>
              <a:lnSpc>
                <a:spcPts val="1539"/>
              </a:lnSpc>
              <a:spcBef>
                <a:spcPct val="0"/>
              </a:spcBef>
            </a:pPr>
            <a:r>
              <a:rPr lang="en-US" sz="1099">
                <a:solidFill>
                  <a:srgbClr val="000000"/>
                </a:solidFill>
                <a:latin typeface="Montserrat"/>
              </a:rPr>
              <a:t>LA RUMEUR DIT QU'ELLE EST ENCEINTE ET CERTAINS GROUPES DU COLLÈGE SE RETROUVENT EN LIGNE POUR DÉBATTRE, ÉCHANGER  DES INFORMATIONS SUR JULIE.</a:t>
            </a:r>
          </a:p>
          <a:p>
            <a:pPr>
              <a:lnSpc>
                <a:spcPts val="1539"/>
              </a:lnSpc>
              <a:spcBef>
                <a:spcPct val="0"/>
              </a:spcBef>
            </a:pPr>
            <a:endParaRPr lang="en-US" sz="1099">
              <a:solidFill>
                <a:srgbClr val="000000"/>
              </a:solidFill>
              <a:latin typeface="Montserrat"/>
            </a:endParaRPr>
          </a:p>
          <a:p>
            <a:pPr>
              <a:lnSpc>
                <a:spcPts val="1539"/>
              </a:lnSpc>
              <a:spcBef>
                <a:spcPct val="0"/>
              </a:spcBef>
            </a:pPr>
            <a:r>
              <a:rPr lang="en-US" sz="1099">
                <a:solidFill>
                  <a:srgbClr val="000000"/>
                </a:solidFill>
                <a:latin typeface="Montserrat"/>
              </a:rPr>
              <a:t>SES PARENTS LUI ADRESSENT DIFFICILEMENT LA PAROLE DEPUIS QUE CETTE VIDÉO EST ARRIVÉ DANS LEURS TÉLÉPHONES. LE COLLÈGE EST DEVENU UN ENFER POUR JULIE.</a:t>
            </a:r>
          </a:p>
        </p:txBody>
      </p:sp>
      <p:sp>
        <p:nvSpPr>
          <p:cNvPr id="10" name="TextBox 10"/>
          <p:cNvSpPr txBox="1"/>
          <p:nvPr/>
        </p:nvSpPr>
        <p:spPr>
          <a:xfrm>
            <a:off x="115237" y="2166688"/>
            <a:ext cx="9793574" cy="559435"/>
          </a:xfrm>
          <a:prstGeom prst="rect">
            <a:avLst/>
          </a:prstGeom>
        </p:spPr>
        <p:txBody>
          <a:bodyPr lIns="0" tIns="0" rIns="0" bIns="0" rtlCol="0" anchor="t">
            <a:spAutoFit/>
          </a:bodyPr>
          <a:lstStyle/>
          <a:p>
            <a:pPr algn="ctr">
              <a:lnSpc>
                <a:spcPts val="2240"/>
              </a:lnSpc>
            </a:pPr>
            <a:r>
              <a:rPr lang="en-US" sz="1600">
                <a:solidFill>
                  <a:srgbClr val="000000"/>
                </a:solidFill>
                <a:latin typeface="Yeseva One"/>
              </a:rPr>
              <a:t>Ces évènements se deroulent Septembre 2021 et Décembre 2022</a:t>
            </a:r>
          </a:p>
          <a:p>
            <a:pPr algn="ctr">
              <a:lnSpc>
                <a:spcPts val="2240"/>
              </a:lnSpc>
            </a:pPr>
            <a:r>
              <a:rPr lang="en-US" sz="1600">
                <a:solidFill>
                  <a:srgbClr val="000000"/>
                </a:solidFill>
                <a:latin typeface="Yeseva One"/>
              </a:rPr>
              <a:t>Veuillez nous excuser d'avance sur le contenu choquant de ces histoires vécues et réelles.  </a:t>
            </a:r>
          </a:p>
        </p:txBody>
      </p:sp>
      <p:sp>
        <p:nvSpPr>
          <p:cNvPr id="11" name="TextBox 11"/>
          <p:cNvSpPr txBox="1"/>
          <p:nvPr/>
        </p:nvSpPr>
        <p:spPr>
          <a:xfrm>
            <a:off x="1056400" y="7230323"/>
            <a:ext cx="8118316" cy="481331"/>
          </a:xfrm>
          <a:prstGeom prst="rect">
            <a:avLst/>
          </a:prstGeom>
        </p:spPr>
        <p:txBody>
          <a:bodyPr lIns="0" tIns="0" rIns="0" bIns="0" rtlCol="0" anchor="t">
            <a:spAutoFit/>
          </a:bodyPr>
          <a:lstStyle/>
          <a:p>
            <a:pPr algn="ctr">
              <a:lnSpc>
                <a:spcPts val="3919"/>
              </a:lnSpc>
              <a:spcBef>
                <a:spcPct val="0"/>
              </a:spcBef>
            </a:pPr>
            <a:r>
              <a:rPr lang="en-US" sz="2799">
                <a:solidFill>
                  <a:srgbClr val="000000"/>
                </a:solidFill>
                <a:latin typeface="League Gothic"/>
              </a:rPr>
              <a:t>CES CONTENUS ARRIVENT DANS VOTRE FIL D'ACTUALITÉ COMMENT RÉAGISSEZ VOUS ? </a:t>
            </a:r>
          </a:p>
        </p:txBody>
      </p:sp>
      <p:sp>
        <p:nvSpPr>
          <p:cNvPr id="12" name="TextBox 12"/>
          <p:cNvSpPr txBox="1"/>
          <p:nvPr/>
        </p:nvSpPr>
        <p:spPr>
          <a:xfrm>
            <a:off x="844361" y="7797379"/>
            <a:ext cx="8946832" cy="455296"/>
          </a:xfrm>
          <a:prstGeom prst="rect">
            <a:avLst/>
          </a:prstGeom>
        </p:spPr>
        <p:txBody>
          <a:bodyPr lIns="0" tIns="0" rIns="0" bIns="0" rtlCol="0" anchor="t">
            <a:spAutoFit/>
          </a:bodyPr>
          <a:lstStyle/>
          <a:p>
            <a:pPr algn="ctr">
              <a:lnSpc>
                <a:spcPts val="3779"/>
              </a:lnSpc>
              <a:spcBef>
                <a:spcPct val="0"/>
              </a:spcBef>
            </a:pPr>
            <a:r>
              <a:rPr lang="en-US" sz="2699">
                <a:solidFill>
                  <a:srgbClr val="000000"/>
                </a:solidFill>
                <a:latin typeface="League Gothic"/>
              </a:rPr>
              <a:t>QUELS ONT ÉTÉ LES RISQUES PRIS PAR CES 2 JEUNES  DANS L'UTILISATION DES MÉDIAS SOCIAUX ? </a:t>
            </a:r>
          </a:p>
        </p:txBody>
      </p:sp>
      <p:sp>
        <p:nvSpPr>
          <p:cNvPr id="13" name="TextBox 13"/>
          <p:cNvSpPr txBox="1"/>
          <p:nvPr/>
        </p:nvSpPr>
        <p:spPr>
          <a:xfrm>
            <a:off x="2846436" y="8433649"/>
            <a:ext cx="4942681" cy="455296"/>
          </a:xfrm>
          <a:prstGeom prst="rect">
            <a:avLst/>
          </a:prstGeom>
        </p:spPr>
        <p:txBody>
          <a:bodyPr lIns="0" tIns="0" rIns="0" bIns="0" rtlCol="0" anchor="t">
            <a:spAutoFit/>
          </a:bodyPr>
          <a:lstStyle/>
          <a:p>
            <a:pPr algn="ctr">
              <a:lnSpc>
                <a:spcPts val="3779"/>
              </a:lnSpc>
              <a:spcBef>
                <a:spcPct val="0"/>
              </a:spcBef>
            </a:pPr>
            <a:r>
              <a:rPr lang="en-US" sz="2699">
                <a:solidFill>
                  <a:srgbClr val="000000"/>
                </a:solidFill>
                <a:latin typeface="League Gothic"/>
              </a:rPr>
              <a:t>QU'EST CE QUI EMPIRE LE MAL ÊTRE DE CES 2 JEUNES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49990" y="0"/>
            <a:ext cx="10763391" cy="10763391"/>
          </a:xfrm>
          <a:prstGeom prst="rect">
            <a:avLst/>
          </a:prstGeom>
        </p:spPr>
      </p:pic>
      <p:pic>
        <p:nvPicPr>
          <p:cNvPr id="3" name="Picture 3"/>
          <p:cNvPicPr>
            <a:picLocks noChangeAspect="1"/>
          </p:cNvPicPr>
          <p:nvPr/>
        </p:nvPicPr>
        <p:blipFill>
          <a:blip r:embed="rId4"/>
          <a:srcRect l="30018" t="29144" r="44574" b="52894"/>
          <a:stretch>
            <a:fillRect/>
          </a:stretch>
        </p:blipFill>
        <p:spPr>
          <a:xfrm>
            <a:off x="8685599" y="9473266"/>
            <a:ext cx="1627801" cy="813734"/>
          </a:xfrm>
          <a:prstGeom prst="rect">
            <a:avLst/>
          </a:prstGeom>
        </p:spPr>
      </p:pic>
      <p:pic>
        <p:nvPicPr>
          <p:cNvPr id="4" name="Picture 4"/>
          <p:cNvPicPr>
            <a:picLocks noChangeAspect="1"/>
          </p:cNvPicPr>
          <p:nvPr/>
        </p:nvPicPr>
        <p:blipFill>
          <a:blip r:embed="rId5"/>
          <a:srcRect/>
          <a:stretch>
            <a:fillRect/>
          </a:stretch>
        </p:blipFill>
        <p:spPr>
          <a:xfrm>
            <a:off x="787500" y="4455395"/>
            <a:ext cx="9012360" cy="5017871"/>
          </a:xfrm>
          <a:prstGeom prst="rect">
            <a:avLst/>
          </a:prstGeom>
        </p:spPr>
      </p:pic>
      <p:sp>
        <p:nvSpPr>
          <p:cNvPr id="5" name="TextBox 5"/>
          <p:cNvSpPr txBox="1"/>
          <p:nvPr/>
        </p:nvSpPr>
        <p:spPr>
          <a:xfrm>
            <a:off x="1562043" y="9999345"/>
            <a:ext cx="565443" cy="91020"/>
          </a:xfrm>
          <a:prstGeom prst="rect">
            <a:avLst/>
          </a:prstGeom>
        </p:spPr>
        <p:txBody>
          <a:bodyPr lIns="0" tIns="0" rIns="0" bIns="0" rtlCol="0" anchor="t">
            <a:spAutoFit/>
          </a:bodyPr>
          <a:lstStyle/>
          <a:p>
            <a:pPr algn="ctr">
              <a:lnSpc>
                <a:spcPts val="700"/>
              </a:lnSpc>
              <a:spcBef>
                <a:spcPct val="0"/>
              </a:spcBef>
            </a:pPr>
            <a:r>
              <a:rPr lang="en-US" sz="500">
                <a:solidFill>
                  <a:srgbClr val="000000"/>
                </a:solidFill>
                <a:latin typeface="Poppins Light Bold"/>
              </a:rPr>
              <a:t>@ÉDUK-MÉDIASFR</a:t>
            </a:r>
          </a:p>
        </p:txBody>
      </p:sp>
      <p:grpSp>
        <p:nvGrpSpPr>
          <p:cNvPr id="6" name="Group 6"/>
          <p:cNvGrpSpPr/>
          <p:nvPr/>
        </p:nvGrpSpPr>
        <p:grpSpPr>
          <a:xfrm>
            <a:off x="1356890" y="697608"/>
            <a:ext cx="8442970" cy="1567053"/>
            <a:chOff x="0" y="0"/>
            <a:chExt cx="11257294" cy="2089404"/>
          </a:xfrm>
        </p:grpSpPr>
        <p:sp>
          <p:nvSpPr>
            <p:cNvPr id="7" name="TextBox 7"/>
            <p:cNvSpPr txBox="1"/>
            <p:nvPr/>
          </p:nvSpPr>
          <p:spPr>
            <a:xfrm>
              <a:off x="0" y="190500"/>
              <a:ext cx="11257294" cy="1058164"/>
            </a:xfrm>
            <a:prstGeom prst="rect">
              <a:avLst/>
            </a:prstGeom>
          </p:spPr>
          <p:txBody>
            <a:bodyPr lIns="0" tIns="0" rIns="0" bIns="0" rtlCol="0" anchor="t">
              <a:spAutoFit/>
            </a:bodyPr>
            <a:lstStyle/>
            <a:p>
              <a:pPr algn="ctr">
                <a:lnSpc>
                  <a:spcPts val="5331"/>
                </a:lnSpc>
              </a:pPr>
              <a:r>
                <a:rPr lang="en-US" sz="6199" spc="-173">
                  <a:solidFill>
                    <a:srgbClr val="159CEA"/>
                  </a:solidFill>
                  <a:latin typeface="League Gothic"/>
                </a:rPr>
                <a:t>LES JEUNES ET LES MÉDIAS SOCIAUX</a:t>
              </a:r>
            </a:p>
            <a:p>
              <a:pPr algn="ctr">
                <a:lnSpc>
                  <a:spcPts val="860"/>
                </a:lnSpc>
              </a:pPr>
              <a:endParaRPr lang="en-US" sz="6199" spc="-173">
                <a:solidFill>
                  <a:srgbClr val="159CEA"/>
                </a:solidFill>
                <a:latin typeface="League Gothic"/>
              </a:endParaRPr>
            </a:p>
          </p:txBody>
        </p:sp>
        <p:sp>
          <p:nvSpPr>
            <p:cNvPr id="8" name="TextBox 8"/>
            <p:cNvSpPr txBox="1"/>
            <p:nvPr/>
          </p:nvSpPr>
          <p:spPr>
            <a:xfrm>
              <a:off x="26658" y="1334389"/>
              <a:ext cx="11203978" cy="755015"/>
            </a:xfrm>
            <a:prstGeom prst="rect">
              <a:avLst/>
            </a:prstGeom>
          </p:spPr>
          <p:txBody>
            <a:bodyPr lIns="0" tIns="0" rIns="0" bIns="0" rtlCol="0" anchor="t">
              <a:spAutoFit/>
            </a:bodyPr>
            <a:lstStyle/>
            <a:p>
              <a:pPr>
                <a:lnSpc>
                  <a:spcPts val="4800"/>
                </a:lnSpc>
              </a:pPr>
              <a:endParaRPr/>
            </a:p>
          </p:txBody>
        </p:sp>
      </p:grpSp>
      <p:pic>
        <p:nvPicPr>
          <p:cNvPr id="9" name="Picture 9"/>
          <p:cNvPicPr>
            <a:picLocks noChangeAspect="1"/>
          </p:cNvPicPr>
          <p:nvPr/>
        </p:nvPicPr>
        <p:blipFill>
          <a:blip r:embed="rId6"/>
          <a:srcRect/>
          <a:stretch>
            <a:fillRect/>
          </a:stretch>
        </p:blipFill>
        <p:spPr>
          <a:xfrm>
            <a:off x="487140" y="2502786"/>
            <a:ext cx="9312720" cy="171121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76391" y="-476391"/>
            <a:ext cx="10763391" cy="10763391"/>
          </a:xfrm>
          <a:prstGeom prst="rect">
            <a:avLst/>
          </a:prstGeom>
        </p:spPr>
      </p:pic>
      <p:grpSp>
        <p:nvGrpSpPr>
          <p:cNvPr id="3" name="Group 3"/>
          <p:cNvGrpSpPr/>
          <p:nvPr/>
        </p:nvGrpSpPr>
        <p:grpSpPr>
          <a:xfrm>
            <a:off x="2861876" y="0"/>
            <a:ext cx="5084288" cy="2542144"/>
            <a:chOff x="0" y="0"/>
            <a:chExt cx="812800" cy="406400"/>
          </a:xfrm>
        </p:grpSpPr>
        <p:sp>
          <p:nvSpPr>
            <p:cNvPr id="4" name="Freeform 4"/>
            <p:cNvSpPr/>
            <p:nvPr/>
          </p:nvSpPr>
          <p:spPr>
            <a:xfrm>
              <a:off x="203200" y="-326"/>
              <a:ext cx="406400" cy="407051"/>
            </a:xfrm>
            <a:custGeom>
              <a:avLst/>
              <a:gdLst/>
              <a:ahLst/>
              <a:cxnLst/>
              <a:rect l="l" t="t" r="r" b="b"/>
              <a:pathLst>
                <a:path w="406400" h="407051">
                  <a:moveTo>
                    <a:pt x="406400" y="326"/>
                  </a:moveTo>
                  <a:cubicBezTo>
                    <a:pt x="333587" y="0"/>
                    <a:pt x="266166" y="38659"/>
                    <a:pt x="229665" y="101663"/>
                  </a:cubicBezTo>
                  <a:cubicBezTo>
                    <a:pt x="193164" y="164667"/>
                    <a:pt x="193164" y="242385"/>
                    <a:pt x="229665" y="305389"/>
                  </a:cubicBezTo>
                  <a:cubicBezTo>
                    <a:pt x="266166" y="368393"/>
                    <a:pt x="333587" y="407052"/>
                    <a:pt x="406400" y="406726"/>
                  </a:cubicBezTo>
                  <a:lnTo>
                    <a:pt x="0" y="406726"/>
                  </a:lnTo>
                  <a:cubicBezTo>
                    <a:pt x="72813" y="407052"/>
                    <a:pt x="140234" y="368393"/>
                    <a:pt x="176735" y="305389"/>
                  </a:cubicBezTo>
                  <a:cubicBezTo>
                    <a:pt x="213236" y="242385"/>
                    <a:pt x="213236" y="164667"/>
                    <a:pt x="176735" y="101663"/>
                  </a:cubicBezTo>
                  <a:cubicBezTo>
                    <a:pt x="140234" y="38659"/>
                    <a:pt x="72813" y="0"/>
                    <a:pt x="0" y="326"/>
                  </a:cubicBezTo>
                  <a:close/>
                </a:path>
              </a:pathLst>
            </a:custGeom>
            <a:solidFill>
              <a:srgbClr val="FFFFFF"/>
            </a:solidFill>
          </p:spPr>
        </p:sp>
        <p:sp>
          <p:nvSpPr>
            <p:cNvPr id="5" name="TextBox 5"/>
            <p:cNvSpPr txBox="1"/>
            <p:nvPr/>
          </p:nvSpPr>
          <p:spPr>
            <a:xfrm>
              <a:off x="0" y="-28575"/>
              <a:ext cx="812800" cy="434975"/>
            </a:xfrm>
            <a:prstGeom prst="rect">
              <a:avLst/>
            </a:prstGeom>
          </p:spPr>
          <p:txBody>
            <a:bodyPr lIns="50800" tIns="50800" rIns="50800" bIns="50800" rtlCol="0" anchor="ctr"/>
            <a:lstStyle/>
            <a:p>
              <a:pPr algn="ctr">
                <a:lnSpc>
                  <a:spcPts val="2520"/>
                </a:lnSpc>
              </a:pPr>
              <a:endParaRPr/>
            </a:p>
          </p:txBody>
        </p:sp>
      </p:grpSp>
      <p:pic>
        <p:nvPicPr>
          <p:cNvPr id="6" name="Picture 6"/>
          <p:cNvPicPr>
            <a:picLocks noChangeAspect="1"/>
          </p:cNvPicPr>
          <p:nvPr/>
        </p:nvPicPr>
        <p:blipFill>
          <a:blip r:embed="rId4"/>
          <a:srcRect l="30018" t="29144" r="44574" b="52894"/>
          <a:stretch>
            <a:fillRect/>
          </a:stretch>
        </p:blipFill>
        <p:spPr>
          <a:xfrm>
            <a:off x="8685599" y="9473266"/>
            <a:ext cx="1627801" cy="813734"/>
          </a:xfrm>
          <a:prstGeom prst="rect">
            <a:avLst/>
          </a:prstGeom>
        </p:spPr>
      </p:pic>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5404020" y="3555053"/>
            <a:ext cx="4095480" cy="3112565"/>
          </a:xfrm>
          <a:prstGeom prst="rect">
            <a:avLst/>
          </a:prstGeom>
        </p:spPr>
      </p:pic>
      <p:pic>
        <p:nvPicPr>
          <p:cNvPr id="8" name="Picture 8"/>
          <p:cNvPicPr>
            <a:picLocks noChangeAspect="1"/>
          </p:cNvPicPr>
          <p:nvPr/>
        </p:nvPicPr>
        <p:blipFill>
          <a:blip r:embed="rId7"/>
          <a:srcRect/>
          <a:stretch>
            <a:fillRect/>
          </a:stretch>
        </p:blipFill>
        <p:spPr>
          <a:xfrm>
            <a:off x="851894" y="2542144"/>
            <a:ext cx="4053410" cy="3034991"/>
          </a:xfrm>
          <a:prstGeom prst="rect">
            <a:avLst/>
          </a:prstGeom>
        </p:spPr>
      </p:pic>
      <p:pic>
        <p:nvPicPr>
          <p:cNvPr id="9"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127486" y="6582190"/>
            <a:ext cx="4114800" cy="2891076"/>
          </a:xfrm>
          <a:prstGeom prst="rect">
            <a:avLst/>
          </a:prstGeom>
        </p:spPr>
      </p:pic>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6896482" y="1399071"/>
            <a:ext cx="631338" cy="586741"/>
          </a:xfrm>
          <a:prstGeom prst="rect">
            <a:avLst/>
          </a:prstGeom>
        </p:spPr>
      </p:pic>
      <p:sp>
        <p:nvSpPr>
          <p:cNvPr id="11" name="TextBox 11"/>
          <p:cNvSpPr txBox="1"/>
          <p:nvPr/>
        </p:nvSpPr>
        <p:spPr>
          <a:xfrm>
            <a:off x="1562043" y="9999345"/>
            <a:ext cx="565443" cy="91020"/>
          </a:xfrm>
          <a:prstGeom prst="rect">
            <a:avLst/>
          </a:prstGeom>
        </p:spPr>
        <p:txBody>
          <a:bodyPr lIns="0" tIns="0" rIns="0" bIns="0" rtlCol="0" anchor="t">
            <a:spAutoFit/>
          </a:bodyPr>
          <a:lstStyle/>
          <a:p>
            <a:pPr algn="ctr">
              <a:lnSpc>
                <a:spcPts val="700"/>
              </a:lnSpc>
              <a:spcBef>
                <a:spcPct val="0"/>
              </a:spcBef>
            </a:pPr>
            <a:r>
              <a:rPr lang="en-US" sz="500">
                <a:solidFill>
                  <a:srgbClr val="000000"/>
                </a:solidFill>
                <a:latin typeface="Poppins Light Bold"/>
              </a:rPr>
              <a:t>@ÉDUK-MÉDIASFR</a:t>
            </a:r>
          </a:p>
        </p:txBody>
      </p:sp>
      <p:grpSp>
        <p:nvGrpSpPr>
          <p:cNvPr id="12" name="Group 12"/>
          <p:cNvGrpSpPr/>
          <p:nvPr/>
        </p:nvGrpSpPr>
        <p:grpSpPr>
          <a:xfrm>
            <a:off x="1235877" y="570777"/>
            <a:ext cx="8336285" cy="2243328"/>
            <a:chOff x="0" y="0"/>
            <a:chExt cx="11115047" cy="2991104"/>
          </a:xfrm>
        </p:grpSpPr>
        <p:sp>
          <p:nvSpPr>
            <p:cNvPr id="13" name="TextBox 13"/>
            <p:cNvSpPr txBox="1"/>
            <p:nvPr/>
          </p:nvSpPr>
          <p:spPr>
            <a:xfrm>
              <a:off x="0" y="190500"/>
              <a:ext cx="11115047" cy="1959864"/>
            </a:xfrm>
            <a:prstGeom prst="rect">
              <a:avLst/>
            </a:prstGeom>
          </p:spPr>
          <p:txBody>
            <a:bodyPr lIns="0" tIns="0" rIns="0" bIns="0" rtlCol="0" anchor="t">
              <a:spAutoFit/>
            </a:bodyPr>
            <a:lstStyle/>
            <a:p>
              <a:pPr algn="ctr">
                <a:lnSpc>
                  <a:spcPts val="5331"/>
                </a:lnSpc>
              </a:pPr>
              <a:r>
                <a:rPr lang="en-US" sz="6199" spc="-173">
                  <a:solidFill>
                    <a:srgbClr val="159CEA"/>
                  </a:solidFill>
                  <a:latin typeface="League Gothic"/>
                </a:rPr>
                <a:t>LES JEUNES ET LES MÉDIAS SOCIAUX</a:t>
              </a:r>
            </a:p>
            <a:p>
              <a:pPr algn="ctr">
                <a:lnSpc>
                  <a:spcPts val="5331"/>
                </a:lnSpc>
              </a:pPr>
              <a:r>
                <a:rPr lang="en-US" sz="6199" spc="-173">
                  <a:solidFill>
                    <a:srgbClr val="159CEA"/>
                  </a:solidFill>
                  <a:latin typeface="League Gothic"/>
                </a:rPr>
                <a:t>3 AVANTAGES </a:t>
              </a:r>
            </a:p>
            <a:p>
              <a:pPr algn="ctr">
                <a:lnSpc>
                  <a:spcPts val="860"/>
                </a:lnSpc>
              </a:pPr>
              <a:endParaRPr lang="en-US" sz="6199" spc="-173">
                <a:solidFill>
                  <a:srgbClr val="159CEA"/>
                </a:solidFill>
                <a:latin typeface="League Gothic"/>
              </a:endParaRPr>
            </a:p>
          </p:txBody>
        </p:sp>
        <p:sp>
          <p:nvSpPr>
            <p:cNvPr id="14" name="TextBox 14"/>
            <p:cNvSpPr txBox="1"/>
            <p:nvPr/>
          </p:nvSpPr>
          <p:spPr>
            <a:xfrm>
              <a:off x="26321" y="2236089"/>
              <a:ext cx="11062405" cy="755015"/>
            </a:xfrm>
            <a:prstGeom prst="rect">
              <a:avLst/>
            </a:prstGeom>
          </p:spPr>
          <p:txBody>
            <a:bodyPr lIns="0" tIns="0" rIns="0" bIns="0" rtlCol="0" anchor="t">
              <a:spAutoFit/>
            </a:bodyPr>
            <a:lstStyle/>
            <a:p>
              <a:pPr>
                <a:lnSpc>
                  <a:spcPts val="4800"/>
                </a:lnSpc>
              </a:pPr>
              <a:endParaRPr/>
            </a:p>
          </p:txBody>
        </p:sp>
      </p:grpSp>
      <p:sp>
        <p:nvSpPr>
          <p:cNvPr id="15" name="TextBox 15"/>
          <p:cNvSpPr txBox="1"/>
          <p:nvPr/>
        </p:nvSpPr>
        <p:spPr>
          <a:xfrm>
            <a:off x="7212150" y="5846560"/>
            <a:ext cx="2185194" cy="821057"/>
          </a:xfrm>
          <a:prstGeom prst="rect">
            <a:avLst/>
          </a:prstGeom>
        </p:spPr>
        <p:txBody>
          <a:bodyPr lIns="0" tIns="0" rIns="0" bIns="0" rtlCol="0" anchor="t">
            <a:spAutoFit/>
          </a:bodyPr>
          <a:lstStyle/>
          <a:p>
            <a:pPr algn="ctr">
              <a:lnSpc>
                <a:spcPts val="6719"/>
              </a:lnSpc>
            </a:pPr>
            <a:r>
              <a:rPr lang="en-US" sz="4799">
                <a:solidFill>
                  <a:srgbClr val="000000"/>
                </a:solidFill>
                <a:latin typeface="Poppins Light Bold"/>
              </a:rPr>
              <a:t>Liberté </a:t>
            </a:r>
          </a:p>
        </p:txBody>
      </p:sp>
      <p:sp>
        <p:nvSpPr>
          <p:cNvPr id="16" name="TextBox 16"/>
          <p:cNvSpPr txBox="1"/>
          <p:nvPr/>
        </p:nvSpPr>
        <p:spPr>
          <a:xfrm>
            <a:off x="1064893" y="5481885"/>
            <a:ext cx="2125186" cy="821057"/>
          </a:xfrm>
          <a:prstGeom prst="rect">
            <a:avLst/>
          </a:prstGeom>
        </p:spPr>
        <p:txBody>
          <a:bodyPr lIns="0" tIns="0" rIns="0" bIns="0" rtlCol="0" anchor="t">
            <a:spAutoFit/>
          </a:bodyPr>
          <a:lstStyle/>
          <a:p>
            <a:pPr algn="ctr">
              <a:lnSpc>
                <a:spcPts val="6719"/>
              </a:lnSpc>
            </a:pPr>
            <a:r>
              <a:rPr lang="en-US" sz="4799">
                <a:solidFill>
                  <a:srgbClr val="000000"/>
                </a:solidFill>
                <a:latin typeface="Poppins Light"/>
              </a:rPr>
              <a:t>Impact</a:t>
            </a:r>
          </a:p>
        </p:txBody>
      </p:sp>
      <p:sp>
        <p:nvSpPr>
          <p:cNvPr id="17" name="TextBox 17"/>
          <p:cNvSpPr txBox="1"/>
          <p:nvPr/>
        </p:nvSpPr>
        <p:spPr>
          <a:xfrm>
            <a:off x="4517131" y="9378016"/>
            <a:ext cx="2573814" cy="821057"/>
          </a:xfrm>
          <a:prstGeom prst="rect">
            <a:avLst/>
          </a:prstGeom>
        </p:spPr>
        <p:txBody>
          <a:bodyPr lIns="0" tIns="0" rIns="0" bIns="0" rtlCol="0" anchor="t">
            <a:spAutoFit/>
          </a:bodyPr>
          <a:lstStyle/>
          <a:p>
            <a:pPr algn="ctr">
              <a:lnSpc>
                <a:spcPts val="6719"/>
              </a:lnSpc>
            </a:pPr>
            <a:r>
              <a:rPr lang="en-US" sz="4799">
                <a:solidFill>
                  <a:srgbClr val="000000"/>
                </a:solidFill>
                <a:latin typeface="Poppins Light Bold"/>
              </a:rPr>
              <a:t>Partage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38195" y="-469611"/>
            <a:ext cx="10763391" cy="10763391"/>
          </a:xfrm>
          <a:prstGeom prst="rect">
            <a:avLst/>
          </a:prstGeom>
        </p:spPr>
      </p:pic>
      <p:grpSp>
        <p:nvGrpSpPr>
          <p:cNvPr id="3" name="Group 3"/>
          <p:cNvGrpSpPr/>
          <p:nvPr/>
        </p:nvGrpSpPr>
        <p:grpSpPr>
          <a:xfrm>
            <a:off x="2861876" y="0"/>
            <a:ext cx="5084288" cy="2542144"/>
            <a:chOff x="0" y="0"/>
            <a:chExt cx="812800" cy="406400"/>
          </a:xfrm>
        </p:grpSpPr>
        <p:sp>
          <p:nvSpPr>
            <p:cNvPr id="4" name="Freeform 4"/>
            <p:cNvSpPr/>
            <p:nvPr/>
          </p:nvSpPr>
          <p:spPr>
            <a:xfrm>
              <a:off x="203200" y="-326"/>
              <a:ext cx="406400" cy="407051"/>
            </a:xfrm>
            <a:custGeom>
              <a:avLst/>
              <a:gdLst/>
              <a:ahLst/>
              <a:cxnLst/>
              <a:rect l="l" t="t" r="r" b="b"/>
              <a:pathLst>
                <a:path w="406400" h="407051">
                  <a:moveTo>
                    <a:pt x="406400" y="326"/>
                  </a:moveTo>
                  <a:cubicBezTo>
                    <a:pt x="333587" y="0"/>
                    <a:pt x="266166" y="38659"/>
                    <a:pt x="229665" y="101663"/>
                  </a:cubicBezTo>
                  <a:cubicBezTo>
                    <a:pt x="193164" y="164667"/>
                    <a:pt x="193164" y="242385"/>
                    <a:pt x="229665" y="305389"/>
                  </a:cubicBezTo>
                  <a:cubicBezTo>
                    <a:pt x="266166" y="368393"/>
                    <a:pt x="333587" y="407052"/>
                    <a:pt x="406400" y="406726"/>
                  </a:cubicBezTo>
                  <a:lnTo>
                    <a:pt x="0" y="406726"/>
                  </a:lnTo>
                  <a:cubicBezTo>
                    <a:pt x="72813" y="407052"/>
                    <a:pt x="140234" y="368393"/>
                    <a:pt x="176735" y="305389"/>
                  </a:cubicBezTo>
                  <a:cubicBezTo>
                    <a:pt x="213236" y="242385"/>
                    <a:pt x="213236" y="164667"/>
                    <a:pt x="176735" y="101663"/>
                  </a:cubicBezTo>
                  <a:cubicBezTo>
                    <a:pt x="140234" y="38659"/>
                    <a:pt x="72813" y="0"/>
                    <a:pt x="0" y="326"/>
                  </a:cubicBezTo>
                  <a:close/>
                </a:path>
              </a:pathLst>
            </a:custGeom>
            <a:solidFill>
              <a:srgbClr val="FFFFFF"/>
            </a:solidFill>
          </p:spPr>
        </p:sp>
        <p:sp>
          <p:nvSpPr>
            <p:cNvPr id="5" name="TextBox 5"/>
            <p:cNvSpPr txBox="1"/>
            <p:nvPr/>
          </p:nvSpPr>
          <p:spPr>
            <a:xfrm>
              <a:off x="0" y="-28575"/>
              <a:ext cx="812800" cy="434975"/>
            </a:xfrm>
            <a:prstGeom prst="rect">
              <a:avLst/>
            </a:prstGeom>
          </p:spPr>
          <p:txBody>
            <a:bodyPr lIns="50800" tIns="50800" rIns="50800" bIns="50800" rtlCol="0" anchor="ctr"/>
            <a:lstStyle/>
            <a:p>
              <a:pPr algn="ctr">
                <a:lnSpc>
                  <a:spcPts val="2520"/>
                </a:lnSpc>
              </a:pPr>
              <a:endParaRPr/>
            </a:p>
          </p:txBody>
        </p:sp>
      </p:grpSp>
      <p:pic>
        <p:nvPicPr>
          <p:cNvPr id="6" name="Picture 6"/>
          <p:cNvPicPr>
            <a:picLocks noChangeAspect="1"/>
          </p:cNvPicPr>
          <p:nvPr/>
        </p:nvPicPr>
        <p:blipFill>
          <a:blip r:embed="rId4"/>
          <a:srcRect l="30018" t="29144" r="44574" b="52894"/>
          <a:stretch>
            <a:fillRect/>
          </a:stretch>
        </p:blipFill>
        <p:spPr>
          <a:xfrm>
            <a:off x="8685599" y="9473266"/>
            <a:ext cx="1627801" cy="813734"/>
          </a:xfrm>
          <a:prstGeom prst="rect">
            <a:avLst/>
          </a:prstGeom>
        </p:spPr>
      </p:pic>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343308" y="1028700"/>
            <a:ext cx="809232" cy="573819"/>
          </a:xfrm>
          <a:prstGeom prst="rect">
            <a:avLst/>
          </a:prstGeom>
        </p:spPr>
      </p:pic>
      <p:pic>
        <p:nvPicPr>
          <p:cNvPr id="8" name="Picture 8"/>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557515" y="3398207"/>
            <a:ext cx="3071635" cy="1278568"/>
          </a:xfrm>
          <a:prstGeom prst="rect">
            <a:avLst/>
          </a:prstGeom>
        </p:spPr>
      </p:pic>
      <p:pic>
        <p:nvPicPr>
          <p:cNvPr id="9" name="Picture 9"/>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844764" y="5143500"/>
            <a:ext cx="1969532" cy="1878441"/>
          </a:xfrm>
          <a:prstGeom prst="rect">
            <a:avLst/>
          </a:prstGeom>
        </p:spPr>
      </p:pic>
      <p:pic>
        <p:nvPicPr>
          <p:cNvPr id="10" name="Picture 10"/>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562043" y="7488666"/>
            <a:ext cx="1966605" cy="2064184"/>
          </a:xfrm>
          <a:prstGeom prst="rect">
            <a:avLst/>
          </a:prstGeom>
        </p:spPr>
      </p:pic>
      <p:sp>
        <p:nvSpPr>
          <p:cNvPr id="11" name="TextBox 11"/>
          <p:cNvSpPr txBox="1"/>
          <p:nvPr/>
        </p:nvSpPr>
        <p:spPr>
          <a:xfrm>
            <a:off x="1562043" y="9999345"/>
            <a:ext cx="565443" cy="91020"/>
          </a:xfrm>
          <a:prstGeom prst="rect">
            <a:avLst/>
          </a:prstGeom>
        </p:spPr>
        <p:txBody>
          <a:bodyPr lIns="0" tIns="0" rIns="0" bIns="0" rtlCol="0" anchor="t">
            <a:spAutoFit/>
          </a:bodyPr>
          <a:lstStyle/>
          <a:p>
            <a:pPr algn="ctr">
              <a:lnSpc>
                <a:spcPts val="700"/>
              </a:lnSpc>
              <a:spcBef>
                <a:spcPct val="0"/>
              </a:spcBef>
            </a:pPr>
            <a:r>
              <a:rPr lang="en-US" sz="500">
                <a:solidFill>
                  <a:srgbClr val="000000"/>
                </a:solidFill>
                <a:latin typeface="Poppins Light Bold"/>
              </a:rPr>
              <a:t>@ÉDUK-MÉDIASFR</a:t>
            </a:r>
          </a:p>
        </p:txBody>
      </p:sp>
      <p:grpSp>
        <p:nvGrpSpPr>
          <p:cNvPr id="12" name="Group 12"/>
          <p:cNvGrpSpPr/>
          <p:nvPr/>
        </p:nvGrpSpPr>
        <p:grpSpPr>
          <a:xfrm>
            <a:off x="787500" y="147781"/>
            <a:ext cx="8442970" cy="2243328"/>
            <a:chOff x="0" y="0"/>
            <a:chExt cx="11257294" cy="2991104"/>
          </a:xfrm>
        </p:grpSpPr>
        <p:sp>
          <p:nvSpPr>
            <p:cNvPr id="13" name="TextBox 13"/>
            <p:cNvSpPr txBox="1"/>
            <p:nvPr/>
          </p:nvSpPr>
          <p:spPr>
            <a:xfrm>
              <a:off x="0" y="190500"/>
              <a:ext cx="11257294" cy="1959864"/>
            </a:xfrm>
            <a:prstGeom prst="rect">
              <a:avLst/>
            </a:prstGeom>
          </p:spPr>
          <p:txBody>
            <a:bodyPr lIns="0" tIns="0" rIns="0" bIns="0" rtlCol="0" anchor="t">
              <a:spAutoFit/>
            </a:bodyPr>
            <a:lstStyle/>
            <a:p>
              <a:pPr algn="ctr">
                <a:lnSpc>
                  <a:spcPts val="5331"/>
                </a:lnSpc>
              </a:pPr>
              <a:r>
                <a:rPr lang="en-US" sz="6199" spc="-173">
                  <a:solidFill>
                    <a:srgbClr val="159CEA"/>
                  </a:solidFill>
                  <a:latin typeface="League Gothic"/>
                </a:rPr>
                <a:t>LES JEUNES ET LES MÉDIAS SOCIAUX : </a:t>
              </a:r>
            </a:p>
            <a:p>
              <a:pPr algn="ctr">
                <a:lnSpc>
                  <a:spcPts val="5331"/>
                </a:lnSpc>
              </a:pPr>
              <a:r>
                <a:rPr lang="en-US" sz="6199" spc="-173">
                  <a:solidFill>
                    <a:srgbClr val="159CEA"/>
                  </a:solidFill>
                  <a:latin typeface="League Gothic"/>
                </a:rPr>
                <a:t>3 LIMITES</a:t>
              </a:r>
            </a:p>
            <a:p>
              <a:pPr algn="ctr">
                <a:lnSpc>
                  <a:spcPts val="860"/>
                </a:lnSpc>
              </a:pPr>
              <a:endParaRPr lang="en-US" sz="6199" spc="-173">
                <a:solidFill>
                  <a:srgbClr val="159CEA"/>
                </a:solidFill>
                <a:latin typeface="League Gothic"/>
              </a:endParaRPr>
            </a:p>
          </p:txBody>
        </p:sp>
        <p:sp>
          <p:nvSpPr>
            <p:cNvPr id="14" name="TextBox 14"/>
            <p:cNvSpPr txBox="1"/>
            <p:nvPr/>
          </p:nvSpPr>
          <p:spPr>
            <a:xfrm>
              <a:off x="26658" y="2236089"/>
              <a:ext cx="11203978" cy="755015"/>
            </a:xfrm>
            <a:prstGeom prst="rect">
              <a:avLst/>
            </a:prstGeom>
          </p:spPr>
          <p:txBody>
            <a:bodyPr lIns="0" tIns="0" rIns="0" bIns="0" rtlCol="0" anchor="t">
              <a:spAutoFit/>
            </a:bodyPr>
            <a:lstStyle/>
            <a:p>
              <a:pPr>
                <a:lnSpc>
                  <a:spcPts val="4800"/>
                </a:lnSpc>
              </a:pPr>
              <a:endParaRPr/>
            </a:p>
          </p:txBody>
        </p:sp>
      </p:grpSp>
      <p:sp>
        <p:nvSpPr>
          <p:cNvPr id="15" name="TextBox 15"/>
          <p:cNvSpPr txBox="1"/>
          <p:nvPr/>
        </p:nvSpPr>
        <p:spPr>
          <a:xfrm>
            <a:off x="4914403" y="5690985"/>
            <a:ext cx="4476274" cy="821057"/>
          </a:xfrm>
          <a:prstGeom prst="rect">
            <a:avLst/>
          </a:prstGeom>
        </p:spPr>
        <p:txBody>
          <a:bodyPr lIns="0" tIns="0" rIns="0" bIns="0" rtlCol="0" anchor="t">
            <a:spAutoFit/>
          </a:bodyPr>
          <a:lstStyle/>
          <a:p>
            <a:pPr algn="ctr">
              <a:lnSpc>
                <a:spcPts val="6719"/>
              </a:lnSpc>
            </a:pPr>
            <a:r>
              <a:rPr lang="en-US" sz="4799">
                <a:solidFill>
                  <a:srgbClr val="000000"/>
                </a:solidFill>
                <a:latin typeface="Poppins Light Bold"/>
              </a:rPr>
              <a:t>Incontrolables </a:t>
            </a:r>
          </a:p>
        </p:txBody>
      </p:sp>
      <p:sp>
        <p:nvSpPr>
          <p:cNvPr id="16" name="TextBox 16"/>
          <p:cNvSpPr txBox="1"/>
          <p:nvPr/>
        </p:nvSpPr>
        <p:spPr>
          <a:xfrm>
            <a:off x="5577421" y="3707878"/>
            <a:ext cx="3045936" cy="821057"/>
          </a:xfrm>
          <a:prstGeom prst="rect">
            <a:avLst/>
          </a:prstGeom>
        </p:spPr>
        <p:txBody>
          <a:bodyPr lIns="0" tIns="0" rIns="0" bIns="0" rtlCol="0" anchor="t">
            <a:spAutoFit/>
          </a:bodyPr>
          <a:lstStyle/>
          <a:p>
            <a:pPr algn="ctr">
              <a:lnSpc>
                <a:spcPts val="6719"/>
              </a:lnSpc>
            </a:pPr>
            <a:r>
              <a:rPr lang="en-US" sz="4799">
                <a:solidFill>
                  <a:srgbClr val="000000"/>
                </a:solidFill>
                <a:latin typeface="Poppins Light Bold"/>
              </a:rPr>
              <a:t>Éternelles </a:t>
            </a:r>
          </a:p>
        </p:txBody>
      </p:sp>
      <p:sp>
        <p:nvSpPr>
          <p:cNvPr id="17" name="TextBox 17"/>
          <p:cNvSpPr txBox="1"/>
          <p:nvPr/>
        </p:nvSpPr>
        <p:spPr>
          <a:xfrm>
            <a:off x="5822108" y="7828507"/>
            <a:ext cx="3323590" cy="821057"/>
          </a:xfrm>
          <a:prstGeom prst="rect">
            <a:avLst/>
          </a:prstGeom>
        </p:spPr>
        <p:txBody>
          <a:bodyPr lIns="0" tIns="0" rIns="0" bIns="0" rtlCol="0" anchor="t">
            <a:spAutoFit/>
          </a:bodyPr>
          <a:lstStyle/>
          <a:p>
            <a:pPr algn="ctr">
              <a:lnSpc>
                <a:spcPts val="6719"/>
              </a:lnSpc>
            </a:pPr>
            <a:r>
              <a:rPr lang="en-US" sz="4799">
                <a:solidFill>
                  <a:srgbClr val="000000"/>
                </a:solidFill>
                <a:latin typeface="Poppins Light Bold"/>
              </a:rPr>
              <a:t>Stressants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38195" y="-469611"/>
            <a:ext cx="10763391" cy="10763391"/>
          </a:xfrm>
          <a:prstGeom prst="rect">
            <a:avLst/>
          </a:prstGeom>
        </p:spPr>
      </p:pic>
      <p:grpSp>
        <p:nvGrpSpPr>
          <p:cNvPr id="3" name="Group 3"/>
          <p:cNvGrpSpPr/>
          <p:nvPr/>
        </p:nvGrpSpPr>
        <p:grpSpPr>
          <a:xfrm>
            <a:off x="2861876" y="0"/>
            <a:ext cx="5084288" cy="2542144"/>
            <a:chOff x="0" y="0"/>
            <a:chExt cx="812800" cy="406400"/>
          </a:xfrm>
        </p:grpSpPr>
        <p:sp>
          <p:nvSpPr>
            <p:cNvPr id="4" name="Freeform 4"/>
            <p:cNvSpPr/>
            <p:nvPr/>
          </p:nvSpPr>
          <p:spPr>
            <a:xfrm>
              <a:off x="203200" y="-326"/>
              <a:ext cx="406400" cy="407051"/>
            </a:xfrm>
            <a:custGeom>
              <a:avLst/>
              <a:gdLst/>
              <a:ahLst/>
              <a:cxnLst/>
              <a:rect l="l" t="t" r="r" b="b"/>
              <a:pathLst>
                <a:path w="406400" h="407051">
                  <a:moveTo>
                    <a:pt x="406400" y="326"/>
                  </a:moveTo>
                  <a:cubicBezTo>
                    <a:pt x="333587" y="0"/>
                    <a:pt x="266166" y="38659"/>
                    <a:pt x="229665" y="101663"/>
                  </a:cubicBezTo>
                  <a:cubicBezTo>
                    <a:pt x="193164" y="164667"/>
                    <a:pt x="193164" y="242385"/>
                    <a:pt x="229665" y="305389"/>
                  </a:cubicBezTo>
                  <a:cubicBezTo>
                    <a:pt x="266166" y="368393"/>
                    <a:pt x="333587" y="407052"/>
                    <a:pt x="406400" y="406726"/>
                  </a:cubicBezTo>
                  <a:lnTo>
                    <a:pt x="0" y="406726"/>
                  </a:lnTo>
                  <a:cubicBezTo>
                    <a:pt x="72813" y="407052"/>
                    <a:pt x="140234" y="368393"/>
                    <a:pt x="176735" y="305389"/>
                  </a:cubicBezTo>
                  <a:cubicBezTo>
                    <a:pt x="213236" y="242385"/>
                    <a:pt x="213236" y="164667"/>
                    <a:pt x="176735" y="101663"/>
                  </a:cubicBezTo>
                  <a:cubicBezTo>
                    <a:pt x="140234" y="38659"/>
                    <a:pt x="72813" y="0"/>
                    <a:pt x="0" y="326"/>
                  </a:cubicBezTo>
                  <a:close/>
                </a:path>
              </a:pathLst>
            </a:custGeom>
            <a:solidFill>
              <a:srgbClr val="FFFFFF"/>
            </a:solidFill>
          </p:spPr>
        </p:sp>
        <p:sp>
          <p:nvSpPr>
            <p:cNvPr id="5" name="TextBox 5"/>
            <p:cNvSpPr txBox="1"/>
            <p:nvPr/>
          </p:nvSpPr>
          <p:spPr>
            <a:xfrm>
              <a:off x="0" y="-28575"/>
              <a:ext cx="812800" cy="434975"/>
            </a:xfrm>
            <a:prstGeom prst="rect">
              <a:avLst/>
            </a:prstGeom>
          </p:spPr>
          <p:txBody>
            <a:bodyPr lIns="50800" tIns="50800" rIns="50800" bIns="50800" rtlCol="0" anchor="ctr"/>
            <a:lstStyle/>
            <a:p>
              <a:pPr algn="ctr">
                <a:lnSpc>
                  <a:spcPts val="2520"/>
                </a:lnSpc>
              </a:pPr>
              <a:endParaRPr/>
            </a:p>
          </p:txBody>
        </p:sp>
      </p:grpSp>
      <p:pic>
        <p:nvPicPr>
          <p:cNvPr id="6" name="Picture 6"/>
          <p:cNvPicPr>
            <a:picLocks noChangeAspect="1"/>
          </p:cNvPicPr>
          <p:nvPr/>
        </p:nvPicPr>
        <p:blipFill>
          <a:blip r:embed="rId4"/>
          <a:srcRect l="30018" t="29144" r="44574" b="52894"/>
          <a:stretch>
            <a:fillRect/>
          </a:stretch>
        </p:blipFill>
        <p:spPr>
          <a:xfrm>
            <a:off x="8685599" y="9473266"/>
            <a:ext cx="1627801" cy="813734"/>
          </a:xfrm>
          <a:prstGeom prst="rect">
            <a:avLst/>
          </a:prstGeom>
        </p:spPr>
      </p:pic>
      <p:sp>
        <p:nvSpPr>
          <p:cNvPr id="7" name="TextBox 7"/>
          <p:cNvSpPr txBox="1"/>
          <p:nvPr/>
        </p:nvSpPr>
        <p:spPr>
          <a:xfrm>
            <a:off x="1562043" y="9999345"/>
            <a:ext cx="565443" cy="91020"/>
          </a:xfrm>
          <a:prstGeom prst="rect">
            <a:avLst/>
          </a:prstGeom>
        </p:spPr>
        <p:txBody>
          <a:bodyPr lIns="0" tIns="0" rIns="0" bIns="0" rtlCol="0" anchor="t">
            <a:spAutoFit/>
          </a:bodyPr>
          <a:lstStyle/>
          <a:p>
            <a:pPr algn="ctr">
              <a:lnSpc>
                <a:spcPts val="700"/>
              </a:lnSpc>
              <a:spcBef>
                <a:spcPct val="0"/>
              </a:spcBef>
            </a:pPr>
            <a:r>
              <a:rPr lang="en-US" sz="500">
                <a:solidFill>
                  <a:srgbClr val="000000"/>
                </a:solidFill>
                <a:latin typeface="Poppins Light Bold"/>
              </a:rPr>
              <a:t>@ÉDUK-MÉDIASFR</a:t>
            </a:r>
          </a:p>
        </p:txBody>
      </p:sp>
      <p:sp>
        <p:nvSpPr>
          <p:cNvPr id="8" name="TextBox 8"/>
          <p:cNvSpPr txBox="1"/>
          <p:nvPr/>
        </p:nvSpPr>
        <p:spPr>
          <a:xfrm>
            <a:off x="807493" y="1798654"/>
            <a:ext cx="8402984" cy="592455"/>
          </a:xfrm>
          <a:prstGeom prst="rect">
            <a:avLst/>
          </a:prstGeom>
        </p:spPr>
        <p:txBody>
          <a:bodyPr lIns="0" tIns="0" rIns="0" bIns="0" rtlCol="0" anchor="t">
            <a:spAutoFit/>
          </a:bodyPr>
          <a:lstStyle/>
          <a:p>
            <a:pPr>
              <a:lnSpc>
                <a:spcPts val="4800"/>
              </a:lnSpc>
            </a:pPr>
            <a:endParaRPr/>
          </a:p>
        </p:txBody>
      </p:sp>
      <p:sp>
        <p:nvSpPr>
          <p:cNvPr id="9" name="TextBox 9"/>
          <p:cNvSpPr txBox="1"/>
          <p:nvPr/>
        </p:nvSpPr>
        <p:spPr>
          <a:xfrm>
            <a:off x="1357406" y="10182818"/>
            <a:ext cx="565443" cy="91020"/>
          </a:xfrm>
          <a:prstGeom prst="rect">
            <a:avLst/>
          </a:prstGeom>
        </p:spPr>
        <p:txBody>
          <a:bodyPr lIns="0" tIns="0" rIns="0" bIns="0" rtlCol="0" anchor="t">
            <a:spAutoFit/>
          </a:bodyPr>
          <a:lstStyle/>
          <a:p>
            <a:pPr algn="ctr">
              <a:lnSpc>
                <a:spcPts val="700"/>
              </a:lnSpc>
              <a:spcBef>
                <a:spcPct val="0"/>
              </a:spcBef>
            </a:pPr>
            <a:r>
              <a:rPr lang="en-US" sz="500">
                <a:solidFill>
                  <a:srgbClr val="000000"/>
                </a:solidFill>
                <a:latin typeface="Poppins Light Bold"/>
              </a:rPr>
              <a:t>@ÉDUK-MÉDIASFR</a:t>
            </a:r>
          </a:p>
        </p:txBody>
      </p:sp>
      <p:sp>
        <p:nvSpPr>
          <p:cNvPr id="10" name="TextBox 10"/>
          <p:cNvSpPr txBox="1"/>
          <p:nvPr/>
        </p:nvSpPr>
        <p:spPr>
          <a:xfrm>
            <a:off x="419437" y="354923"/>
            <a:ext cx="8875426" cy="1520190"/>
          </a:xfrm>
          <a:prstGeom prst="rect">
            <a:avLst/>
          </a:prstGeom>
        </p:spPr>
        <p:txBody>
          <a:bodyPr lIns="0" tIns="0" rIns="0" bIns="0" rtlCol="0" anchor="t">
            <a:spAutoFit/>
          </a:bodyPr>
          <a:lstStyle/>
          <a:p>
            <a:pPr algn="ctr">
              <a:lnSpc>
                <a:spcPts val="5759"/>
              </a:lnSpc>
            </a:pPr>
            <a:r>
              <a:rPr lang="en-US" sz="6399" spc="-179">
                <a:solidFill>
                  <a:srgbClr val="159CEA"/>
                </a:solidFill>
                <a:latin typeface="League Gothic"/>
              </a:rPr>
              <a:t>5 QUESTIONS À SE POSER FACE À CERTAINS CONTENUS EN LIGNE</a:t>
            </a:r>
          </a:p>
        </p:txBody>
      </p:sp>
      <p:pic>
        <p:nvPicPr>
          <p:cNvPr id="11" name="Picture 11"/>
          <p:cNvPicPr>
            <a:picLocks noChangeAspect="1"/>
          </p:cNvPicPr>
          <p:nvPr/>
        </p:nvPicPr>
        <p:blipFill>
          <a:blip r:embed="rId5"/>
          <a:srcRect/>
          <a:stretch>
            <a:fillRect/>
          </a:stretch>
        </p:blipFill>
        <p:spPr>
          <a:xfrm>
            <a:off x="178237" y="2701172"/>
            <a:ext cx="5239529" cy="4062736"/>
          </a:xfrm>
          <a:prstGeom prst="rect">
            <a:avLst/>
          </a:prstGeom>
        </p:spPr>
      </p:pic>
      <p:sp>
        <p:nvSpPr>
          <p:cNvPr id="12" name="TextBox 12"/>
          <p:cNvSpPr txBox="1"/>
          <p:nvPr/>
        </p:nvSpPr>
        <p:spPr>
          <a:xfrm>
            <a:off x="5887239" y="1862580"/>
            <a:ext cx="3738543" cy="8201025"/>
          </a:xfrm>
          <a:prstGeom prst="rect">
            <a:avLst/>
          </a:prstGeom>
        </p:spPr>
        <p:txBody>
          <a:bodyPr lIns="0" tIns="0" rIns="0" bIns="0" rtlCol="0" anchor="t">
            <a:spAutoFit/>
          </a:bodyPr>
          <a:lstStyle/>
          <a:p>
            <a:pPr>
              <a:lnSpc>
                <a:spcPts val="2940"/>
              </a:lnSpc>
            </a:pPr>
            <a:r>
              <a:rPr lang="en-US" sz="2100">
                <a:solidFill>
                  <a:srgbClr val="049422"/>
                </a:solidFill>
                <a:latin typeface="Poppins Light"/>
              </a:rPr>
              <a:t>1</a:t>
            </a:r>
            <a:r>
              <a:rPr lang="en-US" sz="2100">
                <a:solidFill>
                  <a:srgbClr val="049422"/>
                </a:solidFill>
                <a:latin typeface="Poppins Light Bold"/>
              </a:rPr>
              <a:t>) ET SI CETTE INFORMATION ÉTAIT FAUSSE ?</a:t>
            </a:r>
          </a:p>
          <a:p>
            <a:pPr>
              <a:lnSpc>
                <a:spcPts val="2940"/>
              </a:lnSpc>
            </a:pPr>
            <a:endParaRPr lang="en-US" sz="2100">
              <a:solidFill>
                <a:srgbClr val="049422"/>
              </a:solidFill>
              <a:latin typeface="Poppins Light Bold"/>
            </a:endParaRPr>
          </a:p>
          <a:p>
            <a:pPr>
              <a:lnSpc>
                <a:spcPts val="2940"/>
              </a:lnSpc>
            </a:pPr>
            <a:r>
              <a:rPr lang="en-US" sz="2100">
                <a:solidFill>
                  <a:srgbClr val="049422"/>
                </a:solidFill>
                <a:latin typeface="Poppins Light Bold"/>
              </a:rPr>
              <a:t>2) POURQUOI JE DOIS PARTAGER CETTE INFORMATION ?</a:t>
            </a:r>
          </a:p>
          <a:p>
            <a:pPr>
              <a:lnSpc>
                <a:spcPts val="2940"/>
              </a:lnSpc>
            </a:pPr>
            <a:endParaRPr lang="en-US" sz="2100">
              <a:solidFill>
                <a:srgbClr val="049422"/>
              </a:solidFill>
              <a:latin typeface="Poppins Light Bold"/>
            </a:endParaRPr>
          </a:p>
          <a:p>
            <a:pPr>
              <a:lnSpc>
                <a:spcPts val="2940"/>
              </a:lnSpc>
            </a:pPr>
            <a:r>
              <a:rPr lang="en-US" sz="2100">
                <a:solidFill>
                  <a:srgbClr val="049422"/>
                </a:solidFill>
                <a:latin typeface="Poppins Light Bold"/>
              </a:rPr>
              <a:t>3) SI CETTE INFORMATION ME CONCERNAIT EST-CE JE SERAI RAVI DE LA VOIR ÊTRE PARTAGÉE PAR TOUT LE MONDE ?</a:t>
            </a:r>
          </a:p>
          <a:p>
            <a:pPr>
              <a:lnSpc>
                <a:spcPts val="2940"/>
              </a:lnSpc>
            </a:pPr>
            <a:endParaRPr lang="en-US" sz="2100">
              <a:solidFill>
                <a:srgbClr val="049422"/>
              </a:solidFill>
              <a:latin typeface="Poppins Light Bold"/>
            </a:endParaRPr>
          </a:p>
          <a:p>
            <a:pPr>
              <a:lnSpc>
                <a:spcPts val="2940"/>
              </a:lnSpc>
            </a:pPr>
            <a:r>
              <a:rPr lang="en-US" sz="2100">
                <a:solidFill>
                  <a:srgbClr val="049422"/>
                </a:solidFill>
                <a:latin typeface="Poppins Light Bold"/>
              </a:rPr>
              <a:t>4) QUELLE EST LA SOURCE DE CETTE INFORMATION ?</a:t>
            </a:r>
          </a:p>
          <a:p>
            <a:pPr>
              <a:lnSpc>
                <a:spcPts val="2940"/>
              </a:lnSpc>
            </a:pPr>
            <a:endParaRPr lang="en-US" sz="2100">
              <a:solidFill>
                <a:srgbClr val="049422"/>
              </a:solidFill>
              <a:latin typeface="Poppins Light Bold"/>
            </a:endParaRPr>
          </a:p>
          <a:p>
            <a:pPr>
              <a:lnSpc>
                <a:spcPts val="2940"/>
              </a:lnSpc>
            </a:pPr>
            <a:r>
              <a:rPr lang="en-US" sz="2100">
                <a:solidFill>
                  <a:srgbClr val="049422"/>
                </a:solidFill>
                <a:latin typeface="Poppins Light Bold"/>
              </a:rPr>
              <a:t>5) EST-CE CETTE INFORMATION A ÉTÉ CONFIRMÉ PAR LES AUTORITÉS CONNUS DU DOMAINE? </a:t>
            </a:r>
          </a:p>
          <a:p>
            <a:pPr algn="ctr">
              <a:lnSpc>
                <a:spcPts val="3359"/>
              </a:lnSpc>
              <a:spcBef>
                <a:spcPct val="0"/>
              </a:spcBef>
            </a:pPr>
            <a:endParaRPr lang="en-US" sz="2100">
              <a:solidFill>
                <a:srgbClr val="049422"/>
              </a:solidFill>
              <a:latin typeface="Poppins Light Bo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0465" y="-111419"/>
            <a:ext cx="12327929" cy="12327929"/>
          </a:xfrm>
          <a:prstGeom prst="rect">
            <a:avLst/>
          </a:prstGeom>
        </p:spPr>
      </p:pic>
      <p:grpSp>
        <p:nvGrpSpPr>
          <p:cNvPr id="3" name="Group 3"/>
          <p:cNvGrpSpPr/>
          <p:nvPr/>
        </p:nvGrpSpPr>
        <p:grpSpPr>
          <a:xfrm>
            <a:off x="2861876" y="0"/>
            <a:ext cx="5084288" cy="2542144"/>
            <a:chOff x="0" y="0"/>
            <a:chExt cx="812800" cy="406400"/>
          </a:xfrm>
        </p:grpSpPr>
        <p:sp>
          <p:nvSpPr>
            <p:cNvPr id="4" name="Freeform 4"/>
            <p:cNvSpPr/>
            <p:nvPr/>
          </p:nvSpPr>
          <p:spPr>
            <a:xfrm>
              <a:off x="203200" y="-326"/>
              <a:ext cx="406400" cy="407051"/>
            </a:xfrm>
            <a:custGeom>
              <a:avLst/>
              <a:gdLst/>
              <a:ahLst/>
              <a:cxnLst/>
              <a:rect l="l" t="t" r="r" b="b"/>
              <a:pathLst>
                <a:path w="406400" h="407051">
                  <a:moveTo>
                    <a:pt x="406400" y="326"/>
                  </a:moveTo>
                  <a:cubicBezTo>
                    <a:pt x="333587" y="0"/>
                    <a:pt x="266166" y="38659"/>
                    <a:pt x="229665" y="101663"/>
                  </a:cubicBezTo>
                  <a:cubicBezTo>
                    <a:pt x="193164" y="164667"/>
                    <a:pt x="193164" y="242385"/>
                    <a:pt x="229665" y="305389"/>
                  </a:cubicBezTo>
                  <a:cubicBezTo>
                    <a:pt x="266166" y="368393"/>
                    <a:pt x="333587" y="407052"/>
                    <a:pt x="406400" y="406726"/>
                  </a:cubicBezTo>
                  <a:lnTo>
                    <a:pt x="0" y="406726"/>
                  </a:lnTo>
                  <a:cubicBezTo>
                    <a:pt x="72813" y="407052"/>
                    <a:pt x="140234" y="368393"/>
                    <a:pt x="176735" y="305389"/>
                  </a:cubicBezTo>
                  <a:cubicBezTo>
                    <a:pt x="213236" y="242385"/>
                    <a:pt x="213236" y="164667"/>
                    <a:pt x="176735" y="101663"/>
                  </a:cubicBezTo>
                  <a:cubicBezTo>
                    <a:pt x="140234" y="38659"/>
                    <a:pt x="72813" y="0"/>
                    <a:pt x="0" y="326"/>
                  </a:cubicBezTo>
                  <a:close/>
                </a:path>
              </a:pathLst>
            </a:custGeom>
            <a:solidFill>
              <a:srgbClr val="FFFFFF"/>
            </a:solidFill>
          </p:spPr>
        </p:sp>
        <p:sp>
          <p:nvSpPr>
            <p:cNvPr id="5" name="TextBox 5"/>
            <p:cNvSpPr txBox="1"/>
            <p:nvPr/>
          </p:nvSpPr>
          <p:spPr>
            <a:xfrm>
              <a:off x="0" y="-28575"/>
              <a:ext cx="812800" cy="434975"/>
            </a:xfrm>
            <a:prstGeom prst="rect">
              <a:avLst/>
            </a:prstGeom>
          </p:spPr>
          <p:txBody>
            <a:bodyPr lIns="50800" tIns="50800" rIns="50800" bIns="50800" rtlCol="0" anchor="ctr"/>
            <a:lstStyle/>
            <a:p>
              <a:pPr algn="ctr">
                <a:lnSpc>
                  <a:spcPts val="2520"/>
                </a:lnSpc>
              </a:pPr>
              <a:endParaRPr/>
            </a:p>
          </p:txBody>
        </p:sp>
      </p:grpSp>
      <p:pic>
        <p:nvPicPr>
          <p:cNvPr id="6" name="Picture 6"/>
          <p:cNvPicPr>
            <a:picLocks noChangeAspect="1"/>
          </p:cNvPicPr>
          <p:nvPr/>
        </p:nvPicPr>
        <p:blipFill>
          <a:blip r:embed="rId4"/>
          <a:srcRect l="30018" t="29144" r="44574" b="52894"/>
          <a:stretch>
            <a:fillRect/>
          </a:stretch>
        </p:blipFill>
        <p:spPr>
          <a:xfrm>
            <a:off x="8685599" y="9473266"/>
            <a:ext cx="1627801" cy="813734"/>
          </a:xfrm>
          <a:prstGeom prst="rect">
            <a:avLst/>
          </a:prstGeom>
        </p:spPr>
      </p:pic>
      <p:sp>
        <p:nvSpPr>
          <p:cNvPr id="7" name="TextBox 7"/>
          <p:cNvSpPr txBox="1"/>
          <p:nvPr/>
        </p:nvSpPr>
        <p:spPr>
          <a:xfrm>
            <a:off x="1562043" y="9999345"/>
            <a:ext cx="565443" cy="91020"/>
          </a:xfrm>
          <a:prstGeom prst="rect">
            <a:avLst/>
          </a:prstGeom>
        </p:spPr>
        <p:txBody>
          <a:bodyPr lIns="0" tIns="0" rIns="0" bIns="0" rtlCol="0" anchor="t">
            <a:spAutoFit/>
          </a:bodyPr>
          <a:lstStyle/>
          <a:p>
            <a:pPr algn="ctr">
              <a:lnSpc>
                <a:spcPts val="700"/>
              </a:lnSpc>
              <a:spcBef>
                <a:spcPct val="0"/>
              </a:spcBef>
            </a:pPr>
            <a:r>
              <a:rPr lang="en-US" sz="500">
                <a:solidFill>
                  <a:srgbClr val="000000"/>
                </a:solidFill>
                <a:latin typeface="Poppins Light Bold"/>
              </a:rPr>
              <a:t>@ÉDUK-MÉDIASFR</a:t>
            </a:r>
          </a:p>
        </p:txBody>
      </p:sp>
      <p:sp>
        <p:nvSpPr>
          <p:cNvPr id="8" name="TextBox 8"/>
          <p:cNvSpPr txBox="1"/>
          <p:nvPr/>
        </p:nvSpPr>
        <p:spPr>
          <a:xfrm>
            <a:off x="807493" y="1798654"/>
            <a:ext cx="8402984" cy="592455"/>
          </a:xfrm>
          <a:prstGeom prst="rect">
            <a:avLst/>
          </a:prstGeom>
        </p:spPr>
        <p:txBody>
          <a:bodyPr lIns="0" tIns="0" rIns="0" bIns="0" rtlCol="0" anchor="t">
            <a:spAutoFit/>
          </a:bodyPr>
          <a:lstStyle/>
          <a:p>
            <a:pPr>
              <a:lnSpc>
                <a:spcPts val="4800"/>
              </a:lnSpc>
            </a:pPr>
            <a:endParaRPr/>
          </a:p>
        </p:txBody>
      </p:sp>
      <p:sp>
        <p:nvSpPr>
          <p:cNvPr id="9" name="TextBox 9"/>
          <p:cNvSpPr txBox="1"/>
          <p:nvPr/>
        </p:nvSpPr>
        <p:spPr>
          <a:xfrm>
            <a:off x="860649" y="852374"/>
            <a:ext cx="8329038" cy="1520190"/>
          </a:xfrm>
          <a:prstGeom prst="rect">
            <a:avLst/>
          </a:prstGeom>
        </p:spPr>
        <p:txBody>
          <a:bodyPr lIns="0" tIns="0" rIns="0" bIns="0" rtlCol="0" anchor="t">
            <a:spAutoFit/>
          </a:bodyPr>
          <a:lstStyle/>
          <a:p>
            <a:pPr algn="ctr">
              <a:lnSpc>
                <a:spcPts val="5759"/>
              </a:lnSpc>
            </a:pPr>
            <a:r>
              <a:rPr lang="en-US" sz="6399" spc="-179">
                <a:solidFill>
                  <a:srgbClr val="159CEA"/>
                </a:solidFill>
                <a:latin typeface="League Gothic"/>
              </a:rPr>
              <a:t>RÉFLEXES À AVOIR FACE À CERTAINS CONTENUS EN LIGNE</a:t>
            </a:r>
          </a:p>
        </p:txBody>
      </p:sp>
      <p:sp>
        <p:nvSpPr>
          <p:cNvPr id="10" name="TextBox 10"/>
          <p:cNvSpPr txBox="1"/>
          <p:nvPr/>
        </p:nvSpPr>
        <p:spPr>
          <a:xfrm>
            <a:off x="3272989" y="3332165"/>
            <a:ext cx="6738593" cy="1307503"/>
          </a:xfrm>
          <a:prstGeom prst="rect">
            <a:avLst/>
          </a:prstGeom>
        </p:spPr>
        <p:txBody>
          <a:bodyPr lIns="0" tIns="0" rIns="0" bIns="0" rtlCol="0" anchor="t">
            <a:spAutoFit/>
          </a:bodyPr>
          <a:lstStyle/>
          <a:p>
            <a:pPr>
              <a:lnSpc>
                <a:spcPts val="5208"/>
              </a:lnSpc>
            </a:pPr>
            <a:r>
              <a:rPr lang="en-US" sz="3720">
                <a:solidFill>
                  <a:srgbClr val="0C7121"/>
                </a:solidFill>
                <a:latin typeface="League Gothic"/>
              </a:rPr>
              <a:t>Votre  première arme est votre ESPRIT CRITIQUE  !</a:t>
            </a:r>
          </a:p>
          <a:p>
            <a:pPr algn="l">
              <a:lnSpc>
                <a:spcPts val="5208"/>
              </a:lnSpc>
            </a:pPr>
            <a:r>
              <a:rPr lang="en-US" sz="3720">
                <a:solidFill>
                  <a:srgbClr val="0C7121"/>
                </a:solidFill>
                <a:latin typeface="League Gothic"/>
              </a:rPr>
              <a:t>Votre meilleure arme est votre CERVEAU  !</a:t>
            </a:r>
          </a:p>
        </p:txBody>
      </p:sp>
      <p:sp>
        <p:nvSpPr>
          <p:cNvPr id="11" name="TextBox 11"/>
          <p:cNvSpPr txBox="1"/>
          <p:nvPr/>
        </p:nvSpPr>
        <p:spPr>
          <a:xfrm>
            <a:off x="508321" y="6023970"/>
            <a:ext cx="9499500" cy="925830"/>
          </a:xfrm>
          <a:prstGeom prst="rect">
            <a:avLst/>
          </a:prstGeom>
        </p:spPr>
        <p:txBody>
          <a:bodyPr lIns="0" tIns="0" rIns="0" bIns="0" rtlCol="0" anchor="t">
            <a:spAutoFit/>
          </a:bodyPr>
          <a:lstStyle/>
          <a:p>
            <a:pPr>
              <a:lnSpc>
                <a:spcPts val="2520"/>
              </a:lnSpc>
              <a:spcBef>
                <a:spcPct val="0"/>
              </a:spcBef>
            </a:pPr>
            <a:r>
              <a:rPr lang="en-US" sz="1800">
                <a:solidFill>
                  <a:srgbClr val="049422"/>
                </a:solidFill>
                <a:latin typeface="Poppins Light"/>
              </a:rPr>
              <a:t>1) NOUS SOMMES DÉSORMAIS TOUS DES MÉDIAS ET JURIDIQUEMENT RESPONSABLES INDIVIDUELLEMENT DE CE QUE NOUS DIFFUSONS (LIKER, PARTAGER, COMMENTER..ETC.) COMME INFORMATIONS.</a:t>
            </a:r>
          </a:p>
        </p:txBody>
      </p:sp>
      <p:sp>
        <p:nvSpPr>
          <p:cNvPr id="12" name="TextBox 12"/>
          <p:cNvSpPr txBox="1"/>
          <p:nvPr/>
        </p:nvSpPr>
        <p:spPr>
          <a:xfrm>
            <a:off x="508321" y="9264825"/>
            <a:ext cx="9165980" cy="611505"/>
          </a:xfrm>
          <a:prstGeom prst="rect">
            <a:avLst/>
          </a:prstGeom>
        </p:spPr>
        <p:txBody>
          <a:bodyPr lIns="0" tIns="0" rIns="0" bIns="0" rtlCol="0" anchor="t">
            <a:spAutoFit/>
          </a:bodyPr>
          <a:lstStyle/>
          <a:p>
            <a:pPr>
              <a:lnSpc>
                <a:spcPts val="2520"/>
              </a:lnSpc>
              <a:spcBef>
                <a:spcPct val="0"/>
              </a:spcBef>
            </a:pPr>
            <a:r>
              <a:rPr lang="en-US" sz="1800">
                <a:solidFill>
                  <a:srgbClr val="049422"/>
                </a:solidFill>
                <a:latin typeface="Poppins Light"/>
              </a:rPr>
              <a:t>5) SI VOUS NE POUVEZ PAS TÉMOIGNER DEVANT UN TRIBUNAL DE LA VÉRITÉ D'UNE INFORMATION NE LA LIKER PAS , NE LA COMMENTER PAS , NE LA PARTAGER PAS !</a:t>
            </a:r>
          </a:p>
        </p:txBody>
      </p:sp>
      <p:sp>
        <p:nvSpPr>
          <p:cNvPr id="13" name="TextBox 13"/>
          <p:cNvSpPr txBox="1"/>
          <p:nvPr/>
        </p:nvSpPr>
        <p:spPr>
          <a:xfrm>
            <a:off x="508321" y="8681895"/>
            <a:ext cx="8801664" cy="297180"/>
          </a:xfrm>
          <a:prstGeom prst="rect">
            <a:avLst/>
          </a:prstGeom>
        </p:spPr>
        <p:txBody>
          <a:bodyPr lIns="0" tIns="0" rIns="0" bIns="0" rtlCol="0" anchor="t">
            <a:spAutoFit/>
          </a:bodyPr>
          <a:lstStyle/>
          <a:p>
            <a:pPr>
              <a:lnSpc>
                <a:spcPts val="2520"/>
              </a:lnSpc>
              <a:spcBef>
                <a:spcPct val="0"/>
              </a:spcBef>
            </a:pPr>
            <a:r>
              <a:rPr lang="en-US" sz="1800">
                <a:solidFill>
                  <a:srgbClr val="049422"/>
                </a:solidFill>
                <a:latin typeface="Poppins Light"/>
              </a:rPr>
              <a:t>4) VÉRIFIEZ TOUJOURS LA DATE DE L’INFORMATION, IMAGE OU VIDÉO !</a:t>
            </a:r>
          </a:p>
        </p:txBody>
      </p:sp>
      <p:sp>
        <p:nvSpPr>
          <p:cNvPr id="14" name="TextBox 14"/>
          <p:cNvSpPr txBox="1"/>
          <p:nvPr/>
        </p:nvSpPr>
        <p:spPr>
          <a:xfrm>
            <a:off x="508321" y="7235550"/>
            <a:ext cx="9499500" cy="611505"/>
          </a:xfrm>
          <a:prstGeom prst="rect">
            <a:avLst/>
          </a:prstGeom>
        </p:spPr>
        <p:txBody>
          <a:bodyPr lIns="0" tIns="0" rIns="0" bIns="0" rtlCol="0" anchor="t">
            <a:spAutoFit/>
          </a:bodyPr>
          <a:lstStyle/>
          <a:p>
            <a:pPr>
              <a:lnSpc>
                <a:spcPts val="2520"/>
              </a:lnSpc>
              <a:spcBef>
                <a:spcPct val="0"/>
              </a:spcBef>
            </a:pPr>
            <a:r>
              <a:rPr lang="en-US" sz="1800">
                <a:solidFill>
                  <a:srgbClr val="049422"/>
                </a:solidFill>
                <a:latin typeface="Poppins Light"/>
              </a:rPr>
              <a:t>2) RESTER PRUDENT-E-S DANS NOS PRATIQUES MÉDIATIQUES (CONSOMMATION ET DIFFUSION  </a:t>
            </a:r>
          </a:p>
        </p:txBody>
      </p:sp>
      <p:sp>
        <p:nvSpPr>
          <p:cNvPr id="15" name="TextBox 15"/>
          <p:cNvSpPr txBox="1"/>
          <p:nvPr/>
        </p:nvSpPr>
        <p:spPr>
          <a:xfrm>
            <a:off x="508321" y="8118015"/>
            <a:ext cx="9499500" cy="297180"/>
          </a:xfrm>
          <a:prstGeom prst="rect">
            <a:avLst/>
          </a:prstGeom>
        </p:spPr>
        <p:txBody>
          <a:bodyPr lIns="0" tIns="0" rIns="0" bIns="0" rtlCol="0" anchor="t">
            <a:spAutoFit/>
          </a:bodyPr>
          <a:lstStyle/>
          <a:p>
            <a:pPr>
              <a:lnSpc>
                <a:spcPts val="2520"/>
              </a:lnSpc>
              <a:spcBef>
                <a:spcPct val="0"/>
              </a:spcBef>
            </a:pPr>
            <a:r>
              <a:rPr lang="en-US" sz="1800">
                <a:solidFill>
                  <a:srgbClr val="049422"/>
                </a:solidFill>
                <a:latin typeface="Poppins Light"/>
              </a:rPr>
              <a:t>3) QU'UNE PHOTO OU VIDÉO  N’EST PAS UNE PREUVE ! </a:t>
            </a:r>
          </a:p>
        </p:txBody>
      </p:sp>
      <p:pic>
        <p:nvPicPr>
          <p:cNvPr id="16" name="Picture 1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83637" y="1960594"/>
            <a:ext cx="3322254" cy="3064780"/>
          </a:xfrm>
          <a:prstGeom prst="rect">
            <a:avLst/>
          </a:prstGeom>
        </p:spPr>
      </p:pic>
      <p:sp>
        <p:nvSpPr>
          <p:cNvPr id="17" name="TextBox 17"/>
          <p:cNvSpPr txBox="1"/>
          <p:nvPr/>
        </p:nvSpPr>
        <p:spPr>
          <a:xfrm>
            <a:off x="508321" y="5463899"/>
            <a:ext cx="2650881" cy="588647"/>
          </a:xfrm>
          <a:prstGeom prst="rect">
            <a:avLst/>
          </a:prstGeom>
        </p:spPr>
        <p:txBody>
          <a:bodyPr lIns="0" tIns="0" rIns="0" bIns="0" rtlCol="0" anchor="t">
            <a:spAutoFit/>
          </a:bodyPr>
          <a:lstStyle/>
          <a:p>
            <a:pPr>
              <a:lnSpc>
                <a:spcPts val="4230"/>
              </a:lnSpc>
            </a:pPr>
            <a:r>
              <a:rPr lang="en-US" sz="4700" spc="-131">
                <a:solidFill>
                  <a:srgbClr val="040404"/>
                </a:solidFill>
                <a:latin typeface="League Gothic"/>
              </a:rPr>
              <a:t>GARDER EN TÊTE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309</TotalTime>
  <Words>803</Words>
  <Application>Microsoft Office PowerPoint</Application>
  <PresentationFormat>Personnalisé</PresentationFormat>
  <Paragraphs>97</Paragraphs>
  <Slides>11</Slides>
  <Notes>0</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11</vt:i4>
      </vt:variant>
    </vt:vector>
  </HeadingPairs>
  <TitlesOfParts>
    <vt:vector size="23" baseType="lpstr">
      <vt:lpstr>Clear Sans Regular</vt:lpstr>
      <vt:lpstr>Montserrat</vt:lpstr>
      <vt:lpstr>Poppins Light</vt:lpstr>
      <vt:lpstr>Yeseva One</vt:lpstr>
      <vt:lpstr>League Gothic</vt:lpstr>
      <vt:lpstr>Poppins Light Bold</vt:lpstr>
      <vt:lpstr>Montserrat Bold</vt:lpstr>
      <vt:lpstr>Arial</vt:lpstr>
      <vt:lpstr>Montserrat Bold Italics</vt:lpstr>
      <vt:lpstr>Montserrat Italics</vt:lpstr>
      <vt:lpstr>Calibri</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 pratiques EMI</dc:title>
  <cp:lastModifiedBy>Boucher, Catherine</cp:lastModifiedBy>
  <cp:revision>1</cp:revision>
  <dcterms:created xsi:type="dcterms:W3CDTF">2006-08-16T00:00:00Z</dcterms:created>
  <dcterms:modified xsi:type="dcterms:W3CDTF">2023-03-16T18:54:29Z</dcterms:modified>
  <dc:identifier>DAFcCeL6j8A</dc:identifier>
</cp:coreProperties>
</file>